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1" r:id="rId1"/>
  </p:sldMasterIdLst>
  <p:sldIdLst>
    <p:sldId id="256" r:id="rId2"/>
    <p:sldId id="269" r:id="rId3"/>
    <p:sldId id="257" r:id="rId4"/>
    <p:sldId id="266" r:id="rId5"/>
    <p:sldId id="271" r:id="rId6"/>
    <p:sldId id="258" r:id="rId7"/>
    <p:sldId id="259" r:id="rId8"/>
    <p:sldId id="267" r:id="rId9"/>
    <p:sldId id="268" r:id="rId10"/>
    <p:sldId id="272" r:id="rId11"/>
    <p:sldId id="273" r:id="rId12"/>
    <p:sldId id="260" r:id="rId13"/>
    <p:sldId id="263" r:id="rId14"/>
    <p:sldId id="265"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A1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3524CE-9EC7-486D-B73C-7CC45D0251C9}" v="3" dt="2022-04-05T20:33:15.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23:31:56.106"/>
    </inkml:context>
    <inkml:brush xml:id="br0">
      <inkml:brushProperty name="width" value="0.1" units="cm"/>
      <inkml:brushProperty name="height" value="0.1" units="cm"/>
    </inkml:brush>
  </inkml:definitions>
  <inkml:trace contextRef="#ctx0" brushRef="#br0">25 56 24575,'-20'0'0,"16"0"0,13 0 0,288 0 0,-293 0 0,-1 0 0,1 0 0,-1 0 0,0 0 0,1 1 0,-1 0 0,0-1 0,1 1 0,-1 0 0,0 1 0,0-1 0,0 0 0,0 1 0,0 0 0,0 0 0,0 0 0,-1 0 0,1 0 0,0 0 0,-1 1 0,0-1 0,3 5 0,4 3 0,-1 0 0,2-1 0,-1-1 0,1 0 0,0 0 0,1-1 0,0 0 0,0 0 0,0-2 0,1 1 0,0-1 0,0-1 0,0 0 0,1-1 0,-1 0 0,1-1 0,0-1 0,16 1 0,-25-2 0,1 0 0,-1 0 0,1 0 0,-1 0 0,0-1 0,1 1 0,-1-1 0,1-1 0,-1 1 0,0 0 0,0-1 0,0 0 0,0 0 0,7-5 0,6-4 0,-11 7 0,0 0 0,0-1 0,8-6 0,-12 8 0,0 1 0,0-1 0,0 1 0,-1-1 0,1 0 0,-1 1 0,1-1 0,-1 0 0,0 0 0,0 0 0,1-5 0,-2 6 0,1 0 0,-1 1 0,0-1 0,0 0 0,0 0 0,0 1 0,0-1 0,0 0 0,0 0 0,0 1 0,-1-1 0,1 0 0,-1 0 0,1 1 0,-1-1 0,0 1 0,0-1 0,1 1 0,-1-1 0,0 1 0,-2-3 0,0 2 0,1 1 0,0-1 0,-1 1 0,1 0 0,0-1 0,-1 1 0,1 0 0,-1 0 0,0 1 0,1-1 0,-1 1 0,0-1 0,-4 1 0,-116 0 0,48 2 0,66-1 0,-1 0 0,1 0 0,-1 1 0,1 0 0,-1 1 0,1 0 0,0 0 0,0 1 0,1 0 0,-12 8 0,8-6 0,0 0 0,0-1 0,0-1 0,-1 0 0,0-1 0,0 0 0,1-1 0,-15 1 0,-17-1 0,-44-3 0,27-1 0,79 2 0,9-1 0,0 2 0,-1 1 0,34 6 0,-32-3 0,0-2 0,1-1 0,50-4 0,-21 1 0,-40 1 0,-1 1 0,33-5 0,-45 3 0,0 0 0,1 0 0,-1-1 0,0 0 0,1 0 0,-1 0 0,0-1 0,-1 1 0,1-1 0,4-4 0,0 0 0,-4 3 0,0 1 0,0-1 0,-1-1 0,1 1 0,5-9 0,-9 12 0,0 0 0,0 0 0,-1-1 0,1 1 0,-1-1 0,1 1 0,-1-1 0,1 1 0,-1-1 0,0 1 0,0-1 0,0 1 0,0-1 0,0 1 0,0-1 0,0 1 0,0-1 0,0 1 0,-1-1 0,1 1 0,-1 0 0,1-1 0,-1 1 0,0-1 0,1 1 0,-1 0 0,0-1 0,-1-1 0,-1 1 0,0-1 0,1 0 0,-1 1 0,0-1 0,0 1 0,0 0 0,-1 0 0,1 0 0,0 1 0,-1-1 0,1 1 0,-1 0 0,0 0 0,1 0 0,-1 0 0,-6 0 0,-7 0 0,-1 0 0,-24 3 0,11 0 0,-322-2 0,349 0 0,0 0 0,0 0 0,0 1 0,0-1 0,0 1 0,0 0 0,0 0 0,1 0 0,-1 0 0,-5 3 0,7-2 0,1-1 0,-1 0 0,0 1 0,1-1 0,-1 1 0,1 0 0,-1-1 0,1 1 0,0 0 0,0 0 0,0 0 0,0 0 0,0 0 0,0 0 0,0 0 0,1 0 0,-1 0 0,1 1 0,0-1 0,-1 3 0,0 18 0,0 0 0,5 37 0,-4-58 0,0 0 0,1 0 0,-1 0 0,1-1 0,-1 1 0,1 0 0,0-1 0,0 1 0,0 0 0,0-1 0,0 1 0,0-1 0,0 1 0,0-1 0,0 0 0,1 1 0,-1-1 0,1 0 0,-1 0 0,1 0 0,-1 0 0,1 0 0,0 0 0,-1-1 0,1 1 0,0 0 0,0-1 0,-1 0 0,4 1 0,6 0 0,-1 0 0,1-1 0,-1 0 0,13-2 0,-3 1 0,268-1 0,-169 2 0,-104 0 0,1-2 0,20-4 0,20-2 0,-24 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23:32:02.529"/>
    </inkml:context>
    <inkml:brush xml:id="br0">
      <inkml:brushProperty name="width" value="0.1" units="cm"/>
      <inkml:brushProperty name="height" value="0.1" units="cm"/>
    </inkml:brush>
  </inkml:definitions>
  <inkml:trace contextRef="#ctx0" brushRef="#br0">319 95 24575,'-69'-2'-7347,"-4"1"7222,1 4 6859,1 12-5996,59-11-738,12-4 0,-1 0 0,1 0 0,0 1 0,0-1 0,0 0 0,0 0 0,0 0 0,0 0 0,0 0 0,0 1 0,0-1 0,0 0 0,0 0 0,0 0 0,0 0 0,0 0 0,0 0 0,0 1 0,0-1 0,0 0 0,1 0 0,-1 0 0,0 0 0,0 0 0,0 0 0,0 1 0,0-1 0,0 0 0,0 0 0,0 0 0,0 0 0,0 0 0,1 0 0,-1 0 0,0 0 0,0 0 0,0 1 0,0-1 0,0 0 0,0 0 0,1 0 0,21 7 0,21-3 0,83-3 0,-57-3 0,-55 1 0,-1 0 0,24-6 0,-23 4 0,1 1 0,15-2 0,130 4 0,-72 1 0,-75 0 0,1 0 0,22 6 0,-22-4 0,1-1 0,16 2 0,-19-4 0,117-1 0,-128 1 0,1-1 0,0 1 0,-1 0 0,1-1 0,0 1 0,-1-1 0,1 1 0,-1-1 0,1 0 0,-1 1 0,1-1 0,-1 0 0,0 0 0,1 0 0,-1 0 0,0-1 0,0 1 0,1 0 0,-1 0 0,1-3 0,-1 2 0,0-1 0,0 1 0,0 0 0,0-1 0,0 0 0,-1 1 0,1-1 0,-1 1 0,0-1 0,0 0 0,0 1 0,0-4 0,-1 2 0,1 1 0,-1 0 0,1-1 0,-1 1 0,0 0 0,0-1 0,0 1 0,-1 0 0,1 0 0,-1 0 0,0 0 0,0 1 0,0-1 0,0 0 0,0 1 0,0-1 0,-1 1 0,1 0 0,-1 0 0,0 0 0,-3-2 0,-4 1 0,0 1 0,-1 0 0,1 1 0,-1 0 0,1 1 0,-1 0 0,1 0 0,-12 3 0,-14-1 0,-337-1 0,199-1 0,161 0 0,-1 2 0,-22 4 0,21-3 0,1 0 0,-17 0 0,-74-3-1365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23:37:40.124"/>
    </inkml:context>
    <inkml:brush xml:id="br0">
      <inkml:brushProperty name="width" value="0.1" units="cm"/>
      <inkml:brushProperty name="height" value="0.1" units="cm"/>
    </inkml:brush>
  </inkml:definitions>
  <inkml:trace contextRef="#ctx0" brushRef="#br0">1 1 24575,'74'-1'0,"82"2"0,-154-1 0,1 0 0,-1 1 0,1-1 0,-1 0 0,0 1 0,0-1 0,1 1 0,-1-1 0,0 1 0,0-1 0,0 1 0,0 0 0,0 0 0,0-1 0,0 1 0,-1 0 0,1 0 0,0 0 0,-1 0 0,0 0 0,3 2 0,-4-2 0,1 0 0,0 0 0,-1 0 0,0 0 0,1 0 0,-1 0 0,0 0 0,0-1 0,0 1 0,0 0 0,0 0 0,0 0 0,0 0 0,-1 0 0,1 0 0,0 0 0,-1 0 0,0-1 0,1 1 0,-1 0 0,0 0 0,0 0 0,0-1 0,0 1 0,0 0 0,0 0 0,0-1 0,0 1 0,-1 0 0,-2 0 0,4-1 0,0 0 0,0 0 0,0 0 0,-1 0 0,1 0 0,0 0 0,0 0 0,0 0 0,0 1 0,-1-1 0,1 0 0,0 0 0,0 0 0,0 0 0,0 0 0,0 0 0,0 0 0,-1 0 0,1 0 0,0 0 0,0 0 0,0 1 0,0-1 0,0 0 0,0 0 0,0 0 0,0 0 0,0 0 0,0 0 0,0 0 0,0 0 0,0 1 0,0-1 0,0 0 0,0 0 0,0 0 0,0 0 0,0 0 0,0 0 0,0 0 0,0 0 0,0 1 0,0-1 0,1 0 0,10 2 0,21-2 0,-28 0 0,7-1 0,-1 1 0,0 0 0,1 1 0,-1 0 0,0-1 0,0 2 0,0-1 0,19 4 0,-20-3 0,0 0 0,0-1 0,0 1 0,1-1 0,-1-1 0,12 1 0,58-1 0,-33-1 0,236 1 0,-264 0 0,-1-1 0,21-3 0,-19 2 0,30 0 0,-31 1 0,-10 2 0,0-1 0,0-1 0,0 1 0,0-1 0,0 1 0,14-4 0,-8 1 0,1 1 0,-1-1 0,1 2 0,0-1 0,0 1 0,0 0 0,23 0 0,-25 1 0,0-1 0,0 0 0,13-1 0,-12 0 0,0 1 0,16-1 0,-14 2 0,127 0 0,-140 1 0,-1-1 0,1 0 0,-1 1 0,1-1 0,-1 1 0,1-1 0,-1 1 0,0-1 0,0 1 0,0 0 0,0 0 0,0 0 0,0 0 0,0 0 0,0 0 0,0 0 0,-1 0 0,1 0 0,-1 0 0,0 0 0,1 1 0,0 1 0,0-1 0,-1 0 0,0 0 0,0 0 0,0 0 0,0 0 0,-1 0 0,1 0 0,-1 0 0,0 0 0,0 0 0,-1 0 0,1 0 0,-1 0 0,1 0 0,-3 2 0,2-3 0,0 0 0,0 0 0,0 0 0,0-1 0,0 1 0,0 0 0,-1 0 0,1-1 0,-1 1 0,1 0 0,-1-1 0,1 1 0,-1-1 0,0 1 0,0-1 0,1 1 0,-1-1 0,0 0 0,0 1 0,0-1 0,0 0 0,-2 0 0,-7 1 0,1-1 0,-21 0 0,18-1 0,-189 0 0,172 1 0,17 0 0,-1 1 0,1 0 0,0 1 0,-25 4 0,-16 2 0,40-7 0,0-1 0,-18 1 0,20-1 0,0 0 0,0 0 0,-22 3 0,5 0 0,0-1 0,0 0 0,0-1 0,-45-2 0,10 0 0,-306 1 0,363 0 0,-1-1 0,1 1 0,0-1 0,0 1 0,0-1 0,-10-3 0,-38-10 0,54 14 0,-11-3 0,0 0 0,0 0 0,0 1 0,-1 0 0,1 1 0,-1-1 0,0 1 0,0 0 0,-23 1 0,32 0 0,0 0 0,-1 0 0,1-1 0,0 1 0,0-1 0,-1 0 0,1 1 0,0-1 0,0 0 0,1 0 0,-1 0 0,0-1 0,-5-1 0,7 2 0,0 0 0,0 0 0,0 0 0,1 0 0,-1 0 0,0 0 0,1-1 0,-1 1 0,1 0 0,0 0 0,0-1 0,0 1 0,0-1 0,0 1 0,0 0 0,1-1 0,0 1 0,-1-1 0,1 1 0,0-1 0,0 1 0,0 0 0,1-2 0,0 1 0,-1 1 0,1-1 0,0 1 0,1-1 0,-1 1 0,0 0 0,1-1 0,-1 1 0,1 0 0,0 0 0,0-1 0,0 1 0,0 0 0,0 0 0,0 0 0,1 0 0,-1 1 0,0-1 0,1 0 0,3 0 0,1-1 0,-1 1 0,1 0 0,0 0 0,0 0 0,0 0 0,0 1 0,8-1 0,203 1 0,-82 1 0,798-1-1365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260540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267273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4487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281722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71108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283547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3390305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119235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193120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395501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15059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421258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336927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171857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864ECA-18DA-4B40-8513-A3098F6112B6}" type="datetimeFigureOut">
              <a:rPr lang="en-CA" smtClean="0"/>
              <a:t>2022-04-05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68FD35A-212D-4D3C-B1DB-2EEACB275387}" type="slidenum">
              <a:rPr lang="en-CA" smtClean="0"/>
              <a:t>‹#›</a:t>
            </a:fld>
            <a:endParaRPr lang="en-CA" dirty="0"/>
          </a:p>
        </p:txBody>
      </p:sp>
    </p:spTree>
    <p:extLst>
      <p:ext uri="{BB962C8B-B14F-4D97-AF65-F5344CB8AC3E}">
        <p14:creationId xmlns:p14="http://schemas.microsoft.com/office/powerpoint/2010/main" val="229860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68FD35A-212D-4D3C-B1DB-2EEACB275387}" type="slidenum">
              <a:rPr lang="en-CA" smtClean="0"/>
              <a:t>‹#›</a:t>
            </a:fld>
            <a:endParaRPr lang="en-CA" dirty="0"/>
          </a:p>
        </p:txBody>
      </p:sp>
      <p:sp>
        <p:nvSpPr>
          <p:cNvPr id="5" name="Date Placeholder 4"/>
          <p:cNvSpPr>
            <a:spLocks noGrp="1"/>
          </p:cNvSpPr>
          <p:nvPr>
            <p:ph type="dt" sz="half" idx="10"/>
          </p:nvPr>
        </p:nvSpPr>
        <p:spPr/>
        <p:txBody>
          <a:bodyPr/>
          <a:lstStyle/>
          <a:p>
            <a:fld id="{F8864ECA-18DA-4B40-8513-A3098F6112B6}" type="datetimeFigureOut">
              <a:rPr lang="en-CA" smtClean="0"/>
              <a:t>2022-04-05</a:t>
            </a:fld>
            <a:endParaRPr lang="en-CA" dirty="0"/>
          </a:p>
        </p:txBody>
      </p:sp>
    </p:spTree>
    <p:extLst>
      <p:ext uri="{BB962C8B-B14F-4D97-AF65-F5344CB8AC3E}">
        <p14:creationId xmlns:p14="http://schemas.microsoft.com/office/powerpoint/2010/main" val="24741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864ECA-18DA-4B40-8513-A3098F6112B6}" type="datetimeFigureOut">
              <a:rPr lang="en-CA" smtClean="0"/>
              <a:t>2022-04-05</a:t>
            </a:fld>
            <a:endParaRPr lang="en-CA"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68FD35A-212D-4D3C-B1DB-2EEACB275387}" type="slidenum">
              <a:rPr lang="en-CA" smtClean="0"/>
              <a:t>‹#›</a:t>
            </a:fld>
            <a:endParaRPr lang="en-CA" dirty="0"/>
          </a:p>
        </p:txBody>
      </p:sp>
    </p:spTree>
    <p:extLst>
      <p:ext uri="{BB962C8B-B14F-4D97-AF65-F5344CB8AC3E}">
        <p14:creationId xmlns:p14="http://schemas.microsoft.com/office/powerpoint/2010/main" val="314485869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customXml" Target="../ink/ink2.xml"/><Relationship Id="rId2" Type="http://schemas.openxmlformats.org/officeDocument/2006/relationships/audio" Target="../media/media11.m4a"/><Relationship Id="rId16" Type="http://schemas.openxmlformats.org/officeDocument/2006/relationships/image" Target="../media/image2.png"/><Relationship Id="rId1" Type="http://schemas.microsoft.com/office/2007/relationships/media" Target="../media/media11.m4a"/><Relationship Id="rId6" Type="http://schemas.openxmlformats.org/officeDocument/2006/relationships/image" Target="../media/image17.jpeg"/><Relationship Id="rId11" Type="http://schemas.openxmlformats.org/officeDocument/2006/relationships/image" Target="../media/image20.png"/><Relationship Id="rId5" Type="http://schemas.openxmlformats.org/officeDocument/2006/relationships/image" Target="../media/image16.jpeg"/><Relationship Id="rId15" Type="http://schemas.openxmlformats.org/officeDocument/2006/relationships/image" Target="../media/image22.png"/><Relationship Id="rId10" Type="http://schemas.openxmlformats.org/officeDocument/2006/relationships/customXml" Target="../ink/ink1.xml"/><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customXml" Target="../ink/ink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www.insidehighered.com/news/2020/04/13/how-will-passfail-affect-students-future" TargetMode="External"/><Relationship Id="rId13" Type="http://schemas.openxmlformats.org/officeDocument/2006/relationships/hyperlink" Target="https://vancouversun.com/news/local-news/how-digital-report-cards-are-changing-schooling" TargetMode="External"/><Relationship Id="rId3" Type="http://schemas.openxmlformats.org/officeDocument/2006/relationships/slideLayout" Target="../slideLayouts/slideLayout2.xml"/><Relationship Id="rId7" Type="http://schemas.openxmlformats.org/officeDocument/2006/relationships/hyperlink" Target="https://engage.gov.bc.ca/app/uploads/sites/121/2021/09/Draft-K-12-Student-Reporting-Policy.pdf" TargetMode="External"/><Relationship Id="rId12" Type="http://schemas.openxmlformats.org/officeDocument/2006/relationships/hyperlink" Target="https://tutoringwithatwist.ca/new-bc-report-card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curriculum.gov.bc.ca/sites/curriculum.gov.bc.ca/files/pdf/reporting/student-reporting-policy-pilot-handbook.pdf" TargetMode="External"/><Relationship Id="rId11" Type="http://schemas.openxmlformats.org/officeDocument/2006/relationships/hyperlink" Target="https://www.thoughtco.com/grading-for-proficiency-in-the-world-of-40-gpas-4125695" TargetMode="External"/><Relationship Id="rId5" Type="http://schemas.openxmlformats.org/officeDocument/2006/relationships/hyperlink" Target="https://www.bctf.ca/whats-happening/news-details/2021/10/27/bctf-response-to-the-draft-k-12-reporting-order" TargetMode="External"/><Relationship Id="rId15" Type="http://schemas.openxmlformats.org/officeDocument/2006/relationships/image" Target="../media/image2.png"/><Relationship Id="rId10" Type="http://schemas.openxmlformats.org/officeDocument/2006/relationships/hyperlink" Target="https://portal.sd47.bc.ca/class/7fy46vr/Documents/Rethinking%20Reporting_Jaki.pdf" TargetMode="External"/><Relationship Id="rId4" Type="http://schemas.openxmlformats.org/officeDocument/2006/relationships/image" Target="../media/image29.jpeg"/><Relationship Id="rId9" Type="http://schemas.openxmlformats.org/officeDocument/2006/relationships/hyperlink" Target="https://learn71.ca/wp-content/uploads/2019/09/Digital-Portfolio-Backgrounder-for-Teachers.pdf" TargetMode="External"/><Relationship Id="rId14" Type="http://schemas.openxmlformats.org/officeDocument/2006/relationships/hyperlink" Target="https://www.sd35.bc.ca/students-parents/communicating-student-learning-report-card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EE8F-E9C1-4EBD-B727-C0024B0961A7}"/>
              </a:ext>
            </a:extLst>
          </p:cNvPr>
          <p:cNvSpPr>
            <a:spLocks noGrp="1"/>
          </p:cNvSpPr>
          <p:nvPr>
            <p:ph type="ctrTitle"/>
          </p:nvPr>
        </p:nvSpPr>
        <p:spPr>
          <a:xfrm>
            <a:off x="985969" y="4473227"/>
            <a:ext cx="8288032" cy="1096648"/>
          </a:xfrm>
        </p:spPr>
        <p:txBody>
          <a:bodyPr>
            <a:noAutofit/>
          </a:bodyPr>
          <a:lstStyle/>
          <a:p>
            <a:pPr algn="l">
              <a:lnSpc>
                <a:spcPct val="90000"/>
              </a:lnSpc>
            </a:pPr>
            <a:r>
              <a:rPr lang="en-CA" sz="4000" dirty="0"/>
              <a:t>New K-12 Student Reporting Policy Draft</a:t>
            </a:r>
          </a:p>
        </p:txBody>
      </p:sp>
      <p:sp>
        <p:nvSpPr>
          <p:cNvPr id="3" name="Subtitle 2">
            <a:extLst>
              <a:ext uri="{FF2B5EF4-FFF2-40B4-BE49-F238E27FC236}">
                <a16:creationId xmlns:a16="http://schemas.microsoft.com/office/drawing/2014/main" id="{9210D986-52D0-4E23-9831-33D8765F1194}"/>
              </a:ext>
            </a:extLst>
          </p:cNvPr>
          <p:cNvSpPr>
            <a:spLocks noGrp="1"/>
          </p:cNvSpPr>
          <p:nvPr>
            <p:ph type="subTitle" idx="1"/>
          </p:nvPr>
        </p:nvSpPr>
        <p:spPr>
          <a:xfrm>
            <a:off x="985969" y="5569874"/>
            <a:ext cx="8288032" cy="701677"/>
          </a:xfrm>
        </p:spPr>
        <p:txBody>
          <a:bodyPr>
            <a:noAutofit/>
          </a:bodyPr>
          <a:lstStyle/>
          <a:p>
            <a:pPr algn="l">
              <a:lnSpc>
                <a:spcPct val="90000"/>
              </a:lnSpc>
            </a:pPr>
            <a:r>
              <a:rPr lang="en-CA" sz="2400" b="1" dirty="0">
                <a:solidFill>
                  <a:schemeClr val="tx1">
                    <a:lumMod val="95000"/>
                    <a:lumOff val="5000"/>
                  </a:schemeClr>
                </a:solidFill>
              </a:rPr>
              <a:t>By: Carly Lorntsen &amp; Amanda Sumption</a:t>
            </a:r>
          </a:p>
          <a:p>
            <a:pPr algn="l">
              <a:lnSpc>
                <a:spcPct val="90000"/>
              </a:lnSpc>
            </a:pPr>
            <a:r>
              <a:rPr lang="en-CA" sz="2400" b="1" dirty="0">
                <a:solidFill>
                  <a:schemeClr val="tx1">
                    <a:lumMod val="95000"/>
                    <a:lumOff val="5000"/>
                  </a:schemeClr>
                </a:solidFill>
              </a:rPr>
              <a:t>UNBC School of Education, EDUC 421 – Assessment and Motivation</a:t>
            </a:r>
          </a:p>
        </p:txBody>
      </p:sp>
      <p:pic>
        <p:nvPicPr>
          <p:cNvPr id="1026" name="Picture 2" descr="See the source image">
            <a:extLst>
              <a:ext uri="{FF2B5EF4-FFF2-40B4-BE49-F238E27FC236}">
                <a16:creationId xmlns:a16="http://schemas.microsoft.com/office/drawing/2014/main" id="{FEE34C67-9887-480A-BA39-3F62602D4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76" r="2" b="8928"/>
          <a:stretch/>
        </p:blipFill>
        <p:spPr bwMode="auto">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EDFF1E6F-F19B-4D85-8EAF-542347E3C8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82019479"/>
      </p:ext>
    </p:extLst>
  </p:cSld>
  <p:clrMapOvr>
    <a:masterClrMapping/>
  </p:clrMapOvr>
  <mc:AlternateContent xmlns:mc="http://schemas.openxmlformats.org/markup-compatibility/2006" xmlns:p14="http://schemas.microsoft.com/office/powerpoint/2010/main">
    <mc:Choice Requires="p14">
      <p:transition spd="slow" p14:dur="2000" advClick="0" advTm="44708"/>
    </mc:Choice>
    <mc:Fallback xmlns="">
      <p:transition spd="slow" advClick="0" advTm="4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0AF2-0EEF-4988-A855-0C5BB2BE2203}"/>
              </a:ext>
            </a:extLst>
          </p:cNvPr>
          <p:cNvSpPr>
            <a:spLocks noGrp="1"/>
          </p:cNvSpPr>
          <p:nvPr>
            <p:ph type="title"/>
          </p:nvPr>
        </p:nvSpPr>
        <p:spPr>
          <a:xfrm>
            <a:off x="5141519" y="577850"/>
            <a:ext cx="3737268" cy="1320800"/>
          </a:xfrm>
        </p:spPr>
        <p:txBody>
          <a:bodyPr>
            <a:normAutofit/>
          </a:bodyPr>
          <a:lstStyle/>
          <a:p>
            <a:pPr>
              <a:lnSpc>
                <a:spcPct val="90000"/>
              </a:lnSpc>
            </a:pPr>
            <a:r>
              <a:rPr lang="en-CA" sz="2800" dirty="0"/>
              <a:t>Practicum Assessment &amp; Reporting in a Grade 2/3 Classroom</a:t>
            </a:r>
          </a:p>
        </p:txBody>
      </p:sp>
      <p:sp>
        <p:nvSpPr>
          <p:cNvPr id="3" name="Content Placeholder 2">
            <a:extLst>
              <a:ext uri="{FF2B5EF4-FFF2-40B4-BE49-F238E27FC236}">
                <a16:creationId xmlns:a16="http://schemas.microsoft.com/office/drawing/2014/main" id="{D9C5996C-8A9E-4CCD-82E2-EE2A71BBA054}"/>
              </a:ext>
            </a:extLst>
          </p:cNvPr>
          <p:cNvSpPr>
            <a:spLocks noGrp="1"/>
          </p:cNvSpPr>
          <p:nvPr>
            <p:ph idx="1"/>
          </p:nvPr>
        </p:nvSpPr>
        <p:spPr>
          <a:xfrm>
            <a:off x="5455174" y="2399377"/>
            <a:ext cx="4064439" cy="3880773"/>
          </a:xfrm>
        </p:spPr>
        <p:txBody>
          <a:bodyPr>
            <a:normAutofit/>
          </a:bodyPr>
          <a:lstStyle/>
          <a:p>
            <a:r>
              <a:rPr lang="en-CA" dirty="0"/>
              <a:t>Engaging students thinking and generating conversation</a:t>
            </a:r>
          </a:p>
          <a:p>
            <a:r>
              <a:rPr lang="en-CA" dirty="0"/>
              <a:t>Goal setting, SEL learning, time for reflection</a:t>
            </a:r>
          </a:p>
          <a:p>
            <a:r>
              <a:rPr lang="en-CA" dirty="0"/>
              <a:t>Provide sufficient thinking time for students</a:t>
            </a:r>
          </a:p>
          <a:p>
            <a:r>
              <a:rPr lang="en-CA" dirty="0"/>
              <a:t>Focus on Instructional Agility throughout lessons</a:t>
            </a:r>
          </a:p>
          <a:p>
            <a:endParaRPr lang="en-CA" dirty="0"/>
          </a:p>
        </p:txBody>
      </p:sp>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4" descr="4 Steps to Goal Setting for Kids – FREE Worksheet Printable">
            <a:extLst>
              <a:ext uri="{FF2B5EF4-FFF2-40B4-BE49-F238E27FC236}">
                <a16:creationId xmlns:a16="http://schemas.microsoft.com/office/drawing/2014/main" id="{5CA2E192-F941-4E25-879E-7240C29277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76" r="-15583" b="6981"/>
          <a:stretch/>
        </p:blipFill>
        <p:spPr bwMode="auto">
          <a:xfrm>
            <a:off x="-139888" y="172386"/>
            <a:ext cx="6235888" cy="639330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88469CEC-209A-454C-84EB-07F2F5ED9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155318546"/>
      </p:ext>
    </p:extLst>
  </p:cSld>
  <p:clrMapOvr>
    <a:masterClrMapping/>
  </p:clrMapOvr>
  <mc:AlternateContent xmlns:mc="http://schemas.openxmlformats.org/markup-compatibility/2006" xmlns:p14="http://schemas.microsoft.com/office/powerpoint/2010/main">
    <mc:Choice Requires="p14">
      <p:transition spd="slow" p14:dur="2000" advTm="41268"/>
    </mc:Choice>
    <mc:Fallback xmlns="">
      <p:transition spd="slow" advTm="4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DC8C-9B4F-421C-BFD7-B9E65F76E976}"/>
              </a:ext>
            </a:extLst>
          </p:cNvPr>
          <p:cNvSpPr>
            <a:spLocks noGrp="1"/>
          </p:cNvSpPr>
          <p:nvPr>
            <p:ph type="title"/>
          </p:nvPr>
        </p:nvSpPr>
        <p:spPr>
          <a:xfrm>
            <a:off x="677334" y="449995"/>
            <a:ext cx="8596668" cy="1320800"/>
          </a:xfrm>
        </p:spPr>
        <p:txBody>
          <a:bodyPr/>
          <a:lstStyle/>
          <a:p>
            <a:pPr algn="ctr"/>
            <a:r>
              <a:rPr lang="en-CA" dirty="0"/>
              <a:t>Communicating Students Learning: (Report Cards)</a:t>
            </a:r>
          </a:p>
        </p:txBody>
      </p:sp>
      <p:pic>
        <p:nvPicPr>
          <p:cNvPr id="2054" name="Picture 6" descr="Image preview">
            <a:extLst>
              <a:ext uri="{FF2B5EF4-FFF2-40B4-BE49-F238E27FC236}">
                <a16:creationId xmlns:a16="http://schemas.microsoft.com/office/drawing/2014/main" id="{CE67CD11-B849-4540-9B82-CAED330F41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30" r="6311" b="55739"/>
          <a:stretch/>
        </p:blipFill>
        <p:spPr bwMode="auto">
          <a:xfrm>
            <a:off x="7448232" y="5492210"/>
            <a:ext cx="4545691" cy="1169233"/>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5A0832D-34A2-494F-9DEB-B511852F7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8570" y="2217718"/>
            <a:ext cx="2202814" cy="3078167"/>
          </a:xfrm>
          <a:prstGeom prst="rect">
            <a:avLst/>
          </a:prstGeom>
          <a:noFill/>
          <a:ln w="7620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85F46874-6894-421D-B0EB-10D4DDD18A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975" t="3782" r="6793" b="10909"/>
          <a:stretch/>
        </p:blipFill>
        <p:spPr bwMode="auto">
          <a:xfrm>
            <a:off x="8352840" y="2468025"/>
            <a:ext cx="1247769" cy="282786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892A2B6-2110-4279-9EAB-4DD7494883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2" t="4350" r="6373" b="1127"/>
          <a:stretch/>
        </p:blipFill>
        <p:spPr bwMode="auto">
          <a:xfrm rot="16200000">
            <a:off x="3621210" y="1308402"/>
            <a:ext cx="3818026" cy="5169312"/>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2062" name="Picture 14" descr="Picture">
            <a:extLst>
              <a:ext uri="{FF2B5EF4-FFF2-40B4-BE49-F238E27FC236}">
                <a16:creationId xmlns:a16="http://schemas.microsoft.com/office/drawing/2014/main" id="{0E146D09-882D-4ADC-AD0E-2F8146EBCE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41" r="1216" b="11018"/>
          <a:stretch/>
        </p:blipFill>
        <p:spPr bwMode="auto">
          <a:xfrm>
            <a:off x="589977" y="2353230"/>
            <a:ext cx="1887524" cy="1229579"/>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1180F12-EFC1-452A-8F9A-0D51E5A335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434" r="4418" b="15733"/>
          <a:stretch/>
        </p:blipFill>
        <p:spPr bwMode="auto">
          <a:xfrm>
            <a:off x="677333" y="3633690"/>
            <a:ext cx="1712811" cy="1858520"/>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sp>
        <p:nvSpPr>
          <p:cNvPr id="35" name="Rectangle: Diagonal Corners Snipped 34">
            <a:extLst>
              <a:ext uri="{FF2B5EF4-FFF2-40B4-BE49-F238E27FC236}">
                <a16:creationId xmlns:a16="http://schemas.microsoft.com/office/drawing/2014/main" id="{1FA485EF-E1C4-4D60-A5BC-7EA214021977}"/>
              </a:ext>
            </a:extLst>
          </p:cNvPr>
          <p:cNvSpPr/>
          <p:nvPr/>
        </p:nvSpPr>
        <p:spPr>
          <a:xfrm>
            <a:off x="7284" y="24983"/>
            <a:ext cx="1021416" cy="756189"/>
          </a:xfrm>
          <a:prstGeom prst="snip2DiagRect">
            <a:avLst/>
          </a:prstGeom>
          <a:solidFill>
            <a:schemeClr val="accent1">
              <a:lumMod val="75000"/>
            </a:schemeClr>
          </a:solidFill>
          <a:effectLst>
            <a:glow rad="139700">
              <a:schemeClr val="accent2">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Diagonal Stripe 33">
            <a:extLst>
              <a:ext uri="{FF2B5EF4-FFF2-40B4-BE49-F238E27FC236}">
                <a16:creationId xmlns:a16="http://schemas.microsoft.com/office/drawing/2014/main" id="{47F787DC-454C-4BEC-8F9B-0A850AAE0A2E}"/>
              </a:ext>
            </a:extLst>
          </p:cNvPr>
          <p:cNvSpPr/>
          <p:nvPr/>
        </p:nvSpPr>
        <p:spPr>
          <a:xfrm>
            <a:off x="8004" y="44232"/>
            <a:ext cx="899029" cy="753173"/>
          </a:xfrm>
          <a:prstGeom prst="diagStripe">
            <a:avLst/>
          </a:prstGeom>
          <a:solidFill>
            <a:schemeClr val="accent1">
              <a:lumMod val="40000"/>
              <a:lumOff val="60000"/>
            </a:schemeClr>
          </a:solidFill>
          <a:effectLst>
            <a:outerShdw blurRad="50800" dist="38100" dir="16200000" rotWithShape="0">
              <a:prstClr val="black">
                <a:alpha val="40000"/>
              </a:prstClr>
            </a:out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C7A6F7B9-50FE-488E-8478-A0BEC128B93D}"/>
                  </a:ext>
                </a:extLst>
              </p14:cNvPr>
              <p14:cNvContentPartPr/>
              <p14:nvPr/>
            </p14:nvContentPartPr>
            <p14:xfrm>
              <a:off x="10603930" y="2729210"/>
              <a:ext cx="268920" cy="73080"/>
            </p14:xfrm>
          </p:contentPart>
        </mc:Choice>
        <mc:Fallback xmlns="">
          <p:pic>
            <p:nvPicPr>
              <p:cNvPr id="42" name="Ink 41">
                <a:extLst>
                  <a:ext uri="{FF2B5EF4-FFF2-40B4-BE49-F238E27FC236}">
                    <a16:creationId xmlns:a16="http://schemas.microsoft.com/office/drawing/2014/main" id="{C7A6F7B9-50FE-488E-8478-A0BEC128B93D}"/>
                  </a:ext>
                </a:extLst>
              </p:cNvPr>
              <p:cNvPicPr/>
              <p:nvPr/>
            </p:nvPicPr>
            <p:blipFill>
              <a:blip r:embed="rId11"/>
              <a:stretch>
                <a:fillRect/>
              </a:stretch>
            </p:blipFill>
            <p:spPr>
              <a:xfrm>
                <a:off x="10586290" y="2711210"/>
                <a:ext cx="3045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11E2A439-6348-4EA2-96F5-B8D566B18C00}"/>
                  </a:ext>
                </a:extLst>
              </p14:cNvPr>
              <p14:cNvContentPartPr/>
              <p14:nvPr/>
            </p14:nvContentPartPr>
            <p14:xfrm>
              <a:off x="10565950" y="2876872"/>
              <a:ext cx="344880" cy="47160"/>
            </p14:xfrm>
          </p:contentPart>
        </mc:Choice>
        <mc:Fallback xmlns="">
          <p:pic>
            <p:nvPicPr>
              <p:cNvPr id="43" name="Ink 42">
                <a:extLst>
                  <a:ext uri="{FF2B5EF4-FFF2-40B4-BE49-F238E27FC236}">
                    <a16:creationId xmlns:a16="http://schemas.microsoft.com/office/drawing/2014/main" id="{11E2A439-6348-4EA2-96F5-B8D566B18C00}"/>
                  </a:ext>
                </a:extLst>
              </p:cNvPr>
              <p:cNvPicPr/>
              <p:nvPr/>
            </p:nvPicPr>
            <p:blipFill>
              <a:blip r:embed="rId13"/>
              <a:stretch>
                <a:fillRect/>
              </a:stretch>
            </p:blipFill>
            <p:spPr>
              <a:xfrm>
                <a:off x="10548310" y="2859232"/>
                <a:ext cx="38052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5" name="Ink 44">
                <a:extLst>
                  <a:ext uri="{FF2B5EF4-FFF2-40B4-BE49-F238E27FC236}">
                    <a16:creationId xmlns:a16="http://schemas.microsoft.com/office/drawing/2014/main" id="{F0EEE8B1-2283-49A0-B53B-A975E5620C1A}"/>
                  </a:ext>
                </a:extLst>
              </p14:cNvPr>
              <p14:cNvContentPartPr/>
              <p14:nvPr/>
            </p14:nvContentPartPr>
            <p14:xfrm>
              <a:off x="5340210" y="2298541"/>
              <a:ext cx="578880" cy="45719"/>
            </p14:xfrm>
          </p:contentPart>
        </mc:Choice>
        <mc:Fallback xmlns="">
          <p:pic>
            <p:nvPicPr>
              <p:cNvPr id="45" name="Ink 44">
                <a:extLst>
                  <a:ext uri="{FF2B5EF4-FFF2-40B4-BE49-F238E27FC236}">
                    <a16:creationId xmlns:a16="http://schemas.microsoft.com/office/drawing/2014/main" id="{F0EEE8B1-2283-49A0-B53B-A975E5620C1A}"/>
                  </a:ext>
                </a:extLst>
              </p:cNvPr>
              <p:cNvPicPr/>
              <p:nvPr/>
            </p:nvPicPr>
            <p:blipFill>
              <a:blip r:embed="rId15"/>
              <a:stretch>
                <a:fillRect/>
              </a:stretch>
            </p:blipFill>
            <p:spPr>
              <a:xfrm>
                <a:off x="5322570" y="2280541"/>
                <a:ext cx="614520" cy="81358"/>
              </a:xfrm>
              <a:prstGeom prst="rect">
                <a:avLst/>
              </a:prstGeom>
            </p:spPr>
          </p:pic>
        </mc:Fallback>
      </mc:AlternateContent>
      <p:pic>
        <p:nvPicPr>
          <p:cNvPr id="9" name="Audio 8">
            <a:hlinkClick r:id="" action="ppaction://media"/>
            <a:extLst>
              <a:ext uri="{FF2B5EF4-FFF2-40B4-BE49-F238E27FC236}">
                <a16:creationId xmlns:a16="http://schemas.microsoft.com/office/drawing/2014/main" id="{3D7A044A-BCAE-4E93-A41D-E6473B17CFB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7243794"/>
      </p:ext>
    </p:extLst>
  </p:cSld>
  <p:clrMapOvr>
    <a:masterClrMapping/>
  </p:clrMapOvr>
  <mc:AlternateContent xmlns:mc="http://schemas.openxmlformats.org/markup-compatibility/2006" xmlns:p14="http://schemas.microsoft.com/office/powerpoint/2010/main">
    <mc:Choice Requires="p14">
      <p:transition spd="slow" p14:dur="2000" advTm="38362"/>
    </mc:Choice>
    <mc:Fallback xmlns="">
      <p:transition spd="slow" advTm="3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87FC-1DDE-4410-A6B7-6E608A6447DA}"/>
              </a:ext>
            </a:extLst>
          </p:cNvPr>
          <p:cNvSpPr>
            <a:spLocks noGrp="1"/>
          </p:cNvSpPr>
          <p:nvPr>
            <p:ph type="title"/>
          </p:nvPr>
        </p:nvSpPr>
        <p:spPr>
          <a:xfrm>
            <a:off x="4042834" y="660006"/>
            <a:ext cx="5774266" cy="679450"/>
          </a:xfrm>
        </p:spPr>
        <p:txBody>
          <a:bodyPr>
            <a:normAutofit fontScale="90000"/>
          </a:bodyPr>
          <a:lstStyle/>
          <a:p>
            <a:pPr algn="ctr"/>
            <a:r>
              <a:rPr lang="en-CA" dirty="0"/>
              <a:t>Issues or Concerns with the new reporting system:</a:t>
            </a:r>
          </a:p>
        </p:txBody>
      </p:sp>
      <p:pic>
        <p:nvPicPr>
          <p:cNvPr id="1026" name="Picture 2">
            <a:extLst>
              <a:ext uri="{FF2B5EF4-FFF2-40B4-BE49-F238E27FC236}">
                <a16:creationId xmlns:a16="http://schemas.microsoft.com/office/drawing/2014/main" id="{DE423D94-AD9B-40EB-8C7F-066DC857160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111066" y="1855775"/>
            <a:ext cx="3784200" cy="4791075"/>
          </a:xfrm>
          <a:prstGeom prst="rect">
            <a:avLst/>
          </a:prstGeom>
          <a:solidFill>
            <a:srgbClr val="FFFFFF">
              <a:shade val="85000"/>
            </a:srgbClr>
          </a:solidFill>
          <a:ln w="762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Resources - Parent guide to Inclusive Education - Assessment | New  Westminster Schools – District 40">
            <a:extLst>
              <a:ext uri="{FF2B5EF4-FFF2-40B4-BE49-F238E27FC236}">
                <a16:creationId xmlns:a16="http://schemas.microsoft.com/office/drawing/2014/main" id="{98142FDB-86BC-41D4-B183-173C8FE4540F}"/>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284034" y="438938"/>
            <a:ext cx="2489482" cy="1274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602E69AC-4F02-46AA-8992-7BC7E7B53E17}"/>
              </a:ext>
            </a:extLst>
          </p:cNvPr>
          <p:cNvSpPr txBox="1"/>
          <p:nvPr/>
        </p:nvSpPr>
        <p:spPr>
          <a:xfrm>
            <a:off x="882650" y="2261034"/>
            <a:ext cx="6724650" cy="4385816"/>
          </a:xfrm>
          <a:prstGeom prst="rect">
            <a:avLst/>
          </a:prstGeom>
          <a:noFill/>
          <a:ln w="19050">
            <a:solidFill>
              <a:schemeClr val="accent2">
                <a:lumMod val="60000"/>
                <a:lumOff val="40000"/>
              </a:schemeClr>
            </a:solidFill>
          </a:ln>
        </p:spPr>
        <p:txBody>
          <a:bodyPr wrap="square" rtlCol="0">
            <a:spAutoFit/>
          </a:bodyPr>
          <a:lstStyle/>
          <a:p>
            <a:pPr marL="285750" indent="-285750">
              <a:lnSpc>
                <a:spcPct val="150000"/>
              </a:lnSpc>
              <a:buClr>
                <a:schemeClr val="accent1"/>
              </a:buClr>
              <a:buFont typeface="Wingdings" panose="05000000000000000000" pitchFamily="2" charset="2"/>
              <a:buChar char="Ø"/>
            </a:pPr>
            <a:r>
              <a:rPr lang="en-CA" sz="18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continued use of percentages and letter grades at the </a:t>
            </a:r>
            <a:r>
              <a:rPr lang="en-CA"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CA" sz="18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10–12 grade level both invalidates and disrespects the newer K–9 assessment model” (BCTF)</a:t>
            </a:r>
            <a:endParaRPr lang="en-CA" spc="15"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50000"/>
              </a:lnSpc>
              <a:buClr>
                <a:schemeClr val="accent1"/>
              </a:buClr>
              <a:buFont typeface="Wingdings" panose="05000000000000000000" pitchFamily="2" charset="2"/>
              <a:buChar char="Ø"/>
            </a:pPr>
            <a:r>
              <a:rPr lang="en-CA" sz="18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grades 10-12 shift to a proficiency scale how will this affect University and scholarship eligibility</a:t>
            </a:r>
            <a:r>
              <a:rPr lang="en-CA" spc="15"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285750" indent="-285750">
              <a:lnSpc>
                <a:spcPct val="150000"/>
              </a:lnSpc>
              <a:buClr>
                <a:schemeClr val="accent1"/>
              </a:buClr>
              <a:buFont typeface="Wingdings" panose="05000000000000000000" pitchFamily="2" charset="2"/>
              <a:buChar char="Ø"/>
            </a:pPr>
            <a:r>
              <a:rPr lang="en-CA" spc="15" dirty="0">
                <a:solidFill>
                  <a:srgbClr val="000000"/>
                </a:solidFill>
                <a:latin typeface="Arial" panose="020B0604020202020204" pitchFamily="34" charset="0"/>
                <a:ea typeface="Times New Roman" panose="02020603050405020304" pitchFamily="18" charset="0"/>
                <a:cs typeface="Arial" panose="020B0604020202020204" pitchFamily="34" charset="0"/>
              </a:rPr>
              <a:t>Comparison Charts in schools </a:t>
            </a:r>
          </a:p>
          <a:p>
            <a:pPr marL="285750" indent="-285750">
              <a:lnSpc>
                <a:spcPct val="150000"/>
              </a:lnSpc>
              <a:buClr>
                <a:schemeClr val="accent1"/>
              </a:buClr>
              <a:buFont typeface="Wingdings" panose="05000000000000000000" pitchFamily="2" charset="2"/>
              <a:buChar char="Ø"/>
            </a:pPr>
            <a:r>
              <a:rPr lang="en-CA" sz="18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Currently multitude of o</a:t>
            </a:r>
            <a:r>
              <a:rPr lang="en-CA" spc="15" dirty="0">
                <a:solidFill>
                  <a:srgbClr val="000000"/>
                </a:solidFill>
                <a:latin typeface="Arial" panose="020B0604020202020204" pitchFamily="34" charset="0"/>
                <a:ea typeface="Times New Roman" panose="02020603050405020304" pitchFamily="18" charset="0"/>
                <a:cs typeface="Arial" panose="020B0604020202020204" pitchFamily="34" charset="0"/>
              </a:rPr>
              <a:t>ptions and flexibility for reporting (MyEd, FreshGrade, Digital Portfolios, </a:t>
            </a:r>
            <a:r>
              <a:rPr lang="en-CA" spc="15" dirty="0" err="1">
                <a:solidFill>
                  <a:srgbClr val="000000"/>
                </a:solidFill>
                <a:latin typeface="Arial" panose="020B0604020202020204" pitchFamily="34" charset="0"/>
                <a:ea typeface="Times New Roman" panose="02020603050405020304" pitchFamily="18" charset="0"/>
                <a:cs typeface="Arial" panose="020B0604020202020204" pitchFamily="34" charset="0"/>
              </a:rPr>
              <a:t>etc</a:t>
            </a:r>
            <a:r>
              <a:rPr lang="en-CA"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as seen on next slide.</a:t>
            </a:r>
            <a:endParaRPr lang="en-CA" sz="18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Wingdings" panose="05000000000000000000" pitchFamily="2" charset="2"/>
              <a:buChar char="Ø"/>
            </a:pPr>
            <a:endParaRPr lang="en-CA" sz="1800" spc="15" dirty="0">
              <a:solidFill>
                <a:srgbClr val="000000"/>
              </a:solidFill>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Ø"/>
            </a:pPr>
            <a:endParaRPr lang="en-CA" dirty="0"/>
          </a:p>
        </p:txBody>
      </p:sp>
      <p:sp>
        <p:nvSpPr>
          <p:cNvPr id="6" name="Half Frame 5">
            <a:extLst>
              <a:ext uri="{FF2B5EF4-FFF2-40B4-BE49-F238E27FC236}">
                <a16:creationId xmlns:a16="http://schemas.microsoft.com/office/drawing/2014/main" id="{0D0CD300-9533-47AF-ACD7-375EBC38194B}"/>
              </a:ext>
            </a:extLst>
          </p:cNvPr>
          <p:cNvSpPr/>
          <p:nvPr/>
        </p:nvSpPr>
        <p:spPr>
          <a:xfrm>
            <a:off x="0" y="0"/>
            <a:ext cx="5854700" cy="965200"/>
          </a:xfrm>
          <a:prstGeom prst="halfFra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Diagonal Stripe 6">
            <a:extLst>
              <a:ext uri="{FF2B5EF4-FFF2-40B4-BE49-F238E27FC236}">
                <a16:creationId xmlns:a16="http://schemas.microsoft.com/office/drawing/2014/main" id="{10FDDF50-00F0-47B7-B072-83873346330E}"/>
              </a:ext>
            </a:extLst>
          </p:cNvPr>
          <p:cNvSpPr/>
          <p:nvPr/>
        </p:nvSpPr>
        <p:spPr>
          <a:xfrm>
            <a:off x="0" y="5789"/>
            <a:ext cx="1422400" cy="1181662"/>
          </a:xfrm>
          <a:prstGeom prst="diagStripe">
            <a:avLst/>
          </a:prstGeom>
          <a:solidFill>
            <a:schemeClr val="accent1">
              <a:lumMod val="40000"/>
              <a:lumOff val="60000"/>
            </a:schemeClr>
          </a:solidFill>
          <a:effectLst>
            <a:innerShdw blurRad="63500" dist="50800" dir="10800000">
              <a:prstClr val="black">
                <a:alpha val="50000"/>
              </a:prstClr>
            </a:innerShd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2" name="Audio 11">
            <a:hlinkClick r:id="" action="ppaction://media"/>
            <a:extLst>
              <a:ext uri="{FF2B5EF4-FFF2-40B4-BE49-F238E27FC236}">
                <a16:creationId xmlns:a16="http://schemas.microsoft.com/office/drawing/2014/main" id="{A479FEEB-8684-489E-B855-E923D984EA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864473686"/>
      </p:ext>
    </p:extLst>
  </p:cSld>
  <p:clrMapOvr>
    <a:masterClrMapping/>
  </p:clrMapOvr>
  <mc:AlternateContent xmlns:mc="http://schemas.openxmlformats.org/markup-compatibility/2006" xmlns:p14="http://schemas.microsoft.com/office/powerpoint/2010/main">
    <mc:Choice Requires="p14">
      <p:transition spd="slow" p14:dur="2000" advTm="48832"/>
    </mc:Choice>
    <mc:Fallback xmlns="">
      <p:transition spd="slow" advTm="4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BB92-D97A-446D-9D9E-F78932B3BB00}"/>
              </a:ext>
            </a:extLst>
          </p:cNvPr>
          <p:cNvSpPr>
            <a:spLocks noGrp="1"/>
          </p:cNvSpPr>
          <p:nvPr>
            <p:ph type="title"/>
          </p:nvPr>
        </p:nvSpPr>
        <p:spPr>
          <a:xfrm>
            <a:off x="994225" y="427864"/>
            <a:ext cx="8596668" cy="1320800"/>
          </a:xfrm>
        </p:spPr>
        <p:txBody>
          <a:bodyPr/>
          <a:lstStyle/>
          <a:p>
            <a:r>
              <a:rPr lang="en-CA" dirty="0"/>
              <a:t>Stay Tuned…</a:t>
            </a:r>
          </a:p>
        </p:txBody>
      </p:sp>
      <p:pic>
        <p:nvPicPr>
          <p:cNvPr id="13" name="Picture 12">
            <a:extLst>
              <a:ext uri="{FF2B5EF4-FFF2-40B4-BE49-F238E27FC236}">
                <a16:creationId xmlns:a16="http://schemas.microsoft.com/office/drawing/2014/main" id="{4750B61F-1A2D-4FA9-9953-53AA0E5342CB}"/>
              </a:ext>
            </a:extLst>
          </p:cNvPr>
          <p:cNvPicPr>
            <a:picLocks noChangeAspect="1"/>
          </p:cNvPicPr>
          <p:nvPr/>
        </p:nvPicPr>
        <p:blipFill rotWithShape="1">
          <a:blip r:embed="rId4"/>
          <a:srcRect t="11803" r="1730" b="5137"/>
          <a:stretch/>
        </p:blipFill>
        <p:spPr>
          <a:xfrm>
            <a:off x="2349500" y="1268678"/>
            <a:ext cx="6290374" cy="3322998"/>
          </a:xfrm>
          <a:prstGeom prst="rect">
            <a:avLst/>
          </a:prstGeom>
          <a:ln w="76200" cmpd="thickThin">
            <a:solidFill>
              <a:schemeClr val="accent1">
                <a:lumMod val="50000"/>
              </a:schemeClr>
            </a:solidFill>
            <a:prstDash val="solid"/>
          </a:ln>
        </p:spPr>
      </p:pic>
      <p:pic>
        <p:nvPicPr>
          <p:cNvPr id="15" name="Picture 14">
            <a:extLst>
              <a:ext uri="{FF2B5EF4-FFF2-40B4-BE49-F238E27FC236}">
                <a16:creationId xmlns:a16="http://schemas.microsoft.com/office/drawing/2014/main" id="{6DF3187D-A23D-4BB1-8B8B-2FC247565A67}"/>
              </a:ext>
            </a:extLst>
          </p:cNvPr>
          <p:cNvPicPr>
            <a:picLocks noChangeAspect="1"/>
          </p:cNvPicPr>
          <p:nvPr/>
        </p:nvPicPr>
        <p:blipFill rotWithShape="1">
          <a:blip r:embed="rId5"/>
          <a:srcRect l="33106" t="40179" r="34790" b="13989"/>
          <a:stretch/>
        </p:blipFill>
        <p:spPr>
          <a:xfrm>
            <a:off x="8230109" y="3459711"/>
            <a:ext cx="3555834" cy="3172722"/>
          </a:xfrm>
          <a:prstGeom prst="rect">
            <a:avLst/>
          </a:prstGeom>
          <a:ln w="57150">
            <a:solidFill>
              <a:srgbClr val="F7A105"/>
            </a:solidFill>
          </a:ln>
          <a:effectLst>
            <a:innerShdw blurRad="63500" dist="50800">
              <a:prstClr val="black">
                <a:alpha val="50000"/>
              </a:prstClr>
            </a:innerShdw>
          </a:effectLst>
        </p:spPr>
      </p:pic>
      <p:pic>
        <p:nvPicPr>
          <p:cNvPr id="7" name="Picture 6">
            <a:extLst>
              <a:ext uri="{FF2B5EF4-FFF2-40B4-BE49-F238E27FC236}">
                <a16:creationId xmlns:a16="http://schemas.microsoft.com/office/drawing/2014/main" id="{00ECCBD1-32D5-43AC-AB1A-FDD65D20D24D}"/>
              </a:ext>
            </a:extLst>
          </p:cNvPr>
          <p:cNvPicPr>
            <a:picLocks noChangeAspect="1"/>
          </p:cNvPicPr>
          <p:nvPr/>
        </p:nvPicPr>
        <p:blipFill rotWithShape="1">
          <a:blip r:embed="rId6"/>
          <a:srcRect l="10701" t="14207" r="12455" b="24482"/>
          <a:stretch/>
        </p:blipFill>
        <p:spPr>
          <a:xfrm>
            <a:off x="425857" y="4103350"/>
            <a:ext cx="4866702" cy="2426863"/>
          </a:xfrm>
          <a:prstGeom prst="rect">
            <a:avLst/>
          </a:prstGeom>
          <a:ln w="76200">
            <a:solidFill>
              <a:srgbClr val="FF0000"/>
            </a:solidFill>
          </a:ln>
        </p:spPr>
      </p:pic>
      <p:pic>
        <p:nvPicPr>
          <p:cNvPr id="9" name="Picture 8">
            <a:extLst>
              <a:ext uri="{FF2B5EF4-FFF2-40B4-BE49-F238E27FC236}">
                <a16:creationId xmlns:a16="http://schemas.microsoft.com/office/drawing/2014/main" id="{EC262C31-79F9-4473-9FA1-07547AC7B7B0}"/>
              </a:ext>
            </a:extLst>
          </p:cNvPr>
          <p:cNvPicPr>
            <a:picLocks noChangeAspect="1"/>
          </p:cNvPicPr>
          <p:nvPr/>
        </p:nvPicPr>
        <p:blipFill rotWithShape="1">
          <a:blip r:embed="rId7"/>
          <a:srcRect l="10293" t="12131" r="11362"/>
          <a:stretch/>
        </p:blipFill>
        <p:spPr>
          <a:xfrm>
            <a:off x="8230109" y="365312"/>
            <a:ext cx="3526083" cy="2471695"/>
          </a:xfrm>
          <a:prstGeom prst="rect">
            <a:avLst/>
          </a:prstGeom>
          <a:ln w="57150">
            <a:solidFill>
              <a:srgbClr val="C00000"/>
            </a:solidFill>
          </a:ln>
        </p:spPr>
      </p:pic>
      <p:pic>
        <p:nvPicPr>
          <p:cNvPr id="1026" name="Picture 2" descr="British Columbia Maps &amp; Facts - World Atlas">
            <a:extLst>
              <a:ext uri="{FF2B5EF4-FFF2-40B4-BE49-F238E27FC236}">
                <a16:creationId xmlns:a16="http://schemas.microsoft.com/office/drawing/2014/main" id="{23FF5CC1-C609-4574-B8C8-4C00D02A290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8889" r="14234" b="17315"/>
          <a:stretch/>
        </p:blipFill>
        <p:spPr bwMode="auto">
          <a:xfrm>
            <a:off x="6311900" y="5046072"/>
            <a:ext cx="1225550" cy="108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Diagonal Stripe 16">
            <a:extLst>
              <a:ext uri="{FF2B5EF4-FFF2-40B4-BE49-F238E27FC236}">
                <a16:creationId xmlns:a16="http://schemas.microsoft.com/office/drawing/2014/main" id="{171E796C-ECBF-442D-A7AE-65DDB4353D8C}"/>
              </a:ext>
            </a:extLst>
          </p:cNvPr>
          <p:cNvSpPr/>
          <p:nvPr/>
        </p:nvSpPr>
        <p:spPr>
          <a:xfrm>
            <a:off x="0" y="0"/>
            <a:ext cx="1492249" cy="1079500"/>
          </a:xfrm>
          <a:prstGeom prst="diagStripe">
            <a:avLst/>
          </a:prstGeom>
          <a:solidFill>
            <a:schemeClr val="accent1">
              <a:lumMod val="40000"/>
              <a:lumOff val="60000"/>
            </a:schemeClr>
          </a:solidFill>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Right Triangle 17">
            <a:extLst>
              <a:ext uri="{FF2B5EF4-FFF2-40B4-BE49-F238E27FC236}">
                <a16:creationId xmlns:a16="http://schemas.microsoft.com/office/drawing/2014/main" id="{2423AC01-6618-44EA-BED1-F78E5AEF3F7B}"/>
              </a:ext>
            </a:extLst>
          </p:cNvPr>
          <p:cNvSpPr/>
          <p:nvPr/>
        </p:nvSpPr>
        <p:spPr>
          <a:xfrm rot="5400000">
            <a:off x="81189" y="-71212"/>
            <a:ext cx="609602" cy="752025"/>
          </a:xfrm>
          <a:prstGeom prst="r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Diagonal Stripe 18">
            <a:extLst>
              <a:ext uri="{FF2B5EF4-FFF2-40B4-BE49-F238E27FC236}">
                <a16:creationId xmlns:a16="http://schemas.microsoft.com/office/drawing/2014/main" id="{7CF2778A-6A81-4796-A6ED-249E28260D7A}"/>
              </a:ext>
            </a:extLst>
          </p:cNvPr>
          <p:cNvSpPr/>
          <p:nvPr/>
        </p:nvSpPr>
        <p:spPr>
          <a:xfrm>
            <a:off x="9976" y="-2"/>
            <a:ext cx="974273" cy="1811241"/>
          </a:xfrm>
          <a:prstGeom prst="diagStripe">
            <a:avLst/>
          </a:prstGeom>
          <a:solidFill>
            <a:schemeClr val="accent2">
              <a:lumMod val="75000"/>
            </a:schemeClr>
          </a:solidFill>
          <a:ln>
            <a:solidFill>
              <a:schemeClr val="accent2">
                <a:lumMod val="50000"/>
              </a:schemeClr>
            </a:solidFill>
          </a:ln>
          <a:effectLst>
            <a:innerShdw blurRad="63500" dist="50800" dir="13500000">
              <a:prstClr val="black">
                <a:alpha val="50000"/>
              </a:prstClr>
            </a:inn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3" name="Audio 2">
            <a:hlinkClick r:id="" action="ppaction://media"/>
            <a:extLst>
              <a:ext uri="{FF2B5EF4-FFF2-40B4-BE49-F238E27FC236}">
                <a16:creationId xmlns:a16="http://schemas.microsoft.com/office/drawing/2014/main" id="{ACE6CD67-9F5D-430D-8386-7EE2B27C6B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46187191"/>
      </p:ext>
    </p:extLst>
  </p:cSld>
  <p:clrMapOvr>
    <a:masterClrMapping/>
  </p:clrMapOvr>
  <mc:AlternateContent xmlns:mc="http://schemas.openxmlformats.org/markup-compatibility/2006" xmlns:p14="http://schemas.microsoft.com/office/powerpoint/2010/main">
    <mc:Choice Requires="p14">
      <p:transition spd="slow" p14:dur="2000" advTm="16206"/>
    </mc:Choice>
    <mc:Fallback xmlns="">
      <p:transition spd="slow" advTm="1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CB00-C73C-4B6D-9A93-B4E75531ECF6}"/>
              </a:ext>
            </a:extLst>
          </p:cNvPr>
          <p:cNvSpPr>
            <a:spLocks noGrp="1"/>
          </p:cNvSpPr>
          <p:nvPr>
            <p:ph type="title"/>
          </p:nvPr>
        </p:nvSpPr>
        <p:spPr>
          <a:xfrm>
            <a:off x="2849562" y="609600"/>
            <a:ext cx="6424440" cy="1320800"/>
          </a:xfrm>
        </p:spPr>
        <p:txBody>
          <a:bodyPr>
            <a:normAutofit/>
          </a:bodyPr>
          <a:lstStyle/>
          <a:p>
            <a:r>
              <a:rPr lang="en-CA" dirty="0"/>
              <a:t>References:</a:t>
            </a:r>
          </a:p>
        </p:txBody>
      </p:sp>
      <p:pic>
        <p:nvPicPr>
          <p:cNvPr id="11" name="Picture 4" descr="Locator flag on a city map">
            <a:extLst>
              <a:ext uri="{FF2B5EF4-FFF2-40B4-BE49-F238E27FC236}">
                <a16:creationId xmlns:a16="http://schemas.microsoft.com/office/drawing/2014/main" id="{1461E8E6-0AB2-9FA3-EAD6-EF0DEF597E79}"/>
              </a:ext>
            </a:extLst>
          </p:cNvPr>
          <p:cNvPicPr>
            <a:picLocks noChangeAspect="1"/>
          </p:cNvPicPr>
          <p:nvPr/>
        </p:nvPicPr>
        <p:blipFill rotWithShape="1">
          <a:blip r:embed="rId4"/>
          <a:srcRect l="18733" r="54694"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2" name="Isosceles Triangle 8">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B9A6AAE-F9A2-499D-B35D-BD02526BC31B}"/>
              </a:ext>
            </a:extLst>
          </p:cNvPr>
          <p:cNvSpPr>
            <a:spLocks noGrp="1"/>
          </p:cNvSpPr>
          <p:nvPr>
            <p:ph idx="1"/>
          </p:nvPr>
        </p:nvSpPr>
        <p:spPr>
          <a:xfrm>
            <a:off x="2849562" y="1514007"/>
            <a:ext cx="7568602" cy="4527355"/>
          </a:xfrm>
        </p:spPr>
        <p:txBody>
          <a:bodyPr>
            <a:noAutofit/>
          </a:bodyPr>
          <a:lstStyle/>
          <a:p>
            <a:pPr>
              <a:lnSpc>
                <a:spcPct val="200000"/>
              </a:lnSpc>
            </a:pPr>
            <a:r>
              <a:rPr lang="en-US" sz="1300" b="0" i="0" dirty="0" err="1">
                <a:effectLst/>
                <a:latin typeface="Arial" panose="020B0604020202020204" pitchFamily="34" charset="0"/>
              </a:rPr>
              <a:t>Erkens</a:t>
            </a:r>
            <a:r>
              <a:rPr lang="en-US" sz="1300" b="0" i="0" dirty="0">
                <a:effectLst/>
                <a:latin typeface="Arial" panose="020B0604020202020204" pitchFamily="34" charset="0"/>
              </a:rPr>
              <a:t>, C., </a:t>
            </a:r>
            <a:r>
              <a:rPr lang="en-US" sz="1300" b="0" i="0" dirty="0" err="1">
                <a:effectLst/>
                <a:latin typeface="Arial" panose="020B0604020202020204" pitchFamily="34" charset="0"/>
              </a:rPr>
              <a:t>Schimmer</a:t>
            </a:r>
            <a:r>
              <a:rPr lang="en-US" sz="1300" b="0" i="0" dirty="0">
                <a:effectLst/>
                <a:latin typeface="Arial" panose="020B0604020202020204" pitchFamily="34" charset="0"/>
              </a:rPr>
              <a:t>, T., &amp; </a:t>
            </a:r>
            <a:r>
              <a:rPr lang="en-US" sz="1300" b="0" i="0" dirty="0" err="1">
                <a:effectLst/>
                <a:latin typeface="Arial" panose="020B0604020202020204" pitchFamily="34" charset="0"/>
              </a:rPr>
              <a:t>Vagle</a:t>
            </a:r>
            <a:r>
              <a:rPr lang="en-US" sz="1300" b="0" i="0" dirty="0">
                <a:effectLst/>
                <a:latin typeface="Arial" panose="020B0604020202020204" pitchFamily="34" charset="0"/>
              </a:rPr>
              <a:t>, N. D. (2017). </a:t>
            </a:r>
            <a:r>
              <a:rPr lang="en-US" sz="1300" b="0" i="1" dirty="0">
                <a:effectLst/>
                <a:latin typeface="Arial" panose="020B0604020202020204" pitchFamily="34" charset="0"/>
              </a:rPr>
              <a:t>Essential assessment: Six tenets for bringing 	hope, efficacy, and achievement to the classroom</a:t>
            </a:r>
            <a:r>
              <a:rPr lang="en-US" sz="1300" b="0" i="0" dirty="0">
                <a:effectLst/>
                <a:latin typeface="Arial" panose="020B0604020202020204" pitchFamily="34" charset="0"/>
              </a:rPr>
              <a:t>. Solution Tree                                                        	Press, the Solution Tree Assessment Center.</a:t>
            </a:r>
          </a:p>
          <a:p>
            <a:pPr>
              <a:lnSpc>
                <a:spcPct val="90000"/>
              </a:lnSpc>
            </a:pPr>
            <a:r>
              <a:rPr lang="en-CA" sz="1300" dirty="0">
                <a:hlinkClick r:id="rId5"/>
              </a:rPr>
              <a:t>https://www.bctf.ca/whats-happening/news-details/2021/10/27/bctf-response-to-the-draft-k-12-reporting-order</a:t>
            </a:r>
            <a:endParaRPr lang="en-CA" sz="1300" dirty="0"/>
          </a:p>
          <a:p>
            <a:pPr>
              <a:lnSpc>
                <a:spcPct val="90000"/>
              </a:lnSpc>
            </a:pPr>
            <a:r>
              <a:rPr lang="en-CA" sz="1300" dirty="0">
                <a:hlinkClick r:id="rId6"/>
              </a:rPr>
              <a:t>https://curriculum.gov.bc.ca/sites/curriculum.gov.bc.ca/files/pdf/reporting/student-reporting-policy-pilot-handbook.pdf</a:t>
            </a:r>
            <a:endParaRPr lang="en-CA" sz="1300" dirty="0"/>
          </a:p>
          <a:p>
            <a:pPr>
              <a:lnSpc>
                <a:spcPct val="90000"/>
              </a:lnSpc>
            </a:pPr>
            <a:r>
              <a:rPr lang="en-CA" sz="1300" dirty="0">
                <a:hlinkClick r:id="rId7"/>
              </a:rPr>
              <a:t>https://engage.gov.bc.ca/app/uploads/sites/121/2021/09/Draft-K-12-Student-Reporting-Policy.pdf</a:t>
            </a:r>
            <a:endParaRPr lang="en-CA" sz="1300" dirty="0"/>
          </a:p>
          <a:p>
            <a:pPr>
              <a:lnSpc>
                <a:spcPct val="90000"/>
              </a:lnSpc>
            </a:pPr>
            <a:r>
              <a:rPr lang="en-CA" sz="1300" dirty="0">
                <a:hlinkClick r:id="rId8"/>
              </a:rPr>
              <a:t>https://www.insidehighered.com/news/2020/04/13/how-will-passfail-affect-students-future</a:t>
            </a:r>
            <a:endParaRPr lang="en-CA" sz="1300" dirty="0"/>
          </a:p>
          <a:p>
            <a:pPr>
              <a:lnSpc>
                <a:spcPct val="90000"/>
              </a:lnSpc>
            </a:pPr>
            <a:r>
              <a:rPr lang="en-CA" sz="1300" dirty="0">
                <a:hlinkClick r:id="rId9"/>
              </a:rPr>
              <a:t>https://learn71.ca/wp-content/uploads/2019/09/Digital-Portfolio-Backgrounder-for-Teachers.pdf</a:t>
            </a:r>
            <a:endParaRPr lang="en-CA" sz="1300" dirty="0"/>
          </a:p>
          <a:p>
            <a:pPr>
              <a:lnSpc>
                <a:spcPct val="90000"/>
              </a:lnSpc>
            </a:pPr>
            <a:r>
              <a:rPr lang="en-CA" sz="1300" dirty="0">
                <a:hlinkClick r:id="rId10"/>
              </a:rPr>
              <a:t>https://portal.sd47.bc.ca/class/7fy46vr/Documents/Rethinking%20Reporting_Jaki.pdf</a:t>
            </a:r>
            <a:endParaRPr lang="en-CA" sz="1300" dirty="0"/>
          </a:p>
          <a:p>
            <a:pPr>
              <a:lnSpc>
                <a:spcPct val="90000"/>
              </a:lnSpc>
            </a:pPr>
            <a:r>
              <a:rPr lang="en-CA" sz="1300" dirty="0">
                <a:hlinkClick r:id="rId11"/>
              </a:rPr>
              <a:t>https://www.thoughtco.com/grading-for-proficiency-in-the-world-of-40-gpas-4125695</a:t>
            </a:r>
            <a:endParaRPr lang="en-CA" sz="1300" dirty="0"/>
          </a:p>
          <a:p>
            <a:pPr>
              <a:lnSpc>
                <a:spcPct val="90000"/>
              </a:lnSpc>
            </a:pPr>
            <a:r>
              <a:rPr lang="en-CA" sz="1300" dirty="0">
                <a:hlinkClick r:id="rId12"/>
              </a:rPr>
              <a:t>https://tutoringwithatwist.ca/new-bc-report-cards/</a:t>
            </a:r>
            <a:endParaRPr lang="en-CA" sz="1300" dirty="0"/>
          </a:p>
          <a:p>
            <a:pPr>
              <a:lnSpc>
                <a:spcPct val="90000"/>
              </a:lnSpc>
            </a:pPr>
            <a:r>
              <a:rPr lang="en-CA" sz="1300" dirty="0">
                <a:hlinkClick r:id="rId13"/>
              </a:rPr>
              <a:t>https://vancouversun.com/news/local-news/how-digital-report-cards-are-changing-schooling</a:t>
            </a:r>
            <a:endParaRPr lang="en-CA" sz="1300" dirty="0"/>
          </a:p>
          <a:p>
            <a:pPr>
              <a:lnSpc>
                <a:spcPct val="90000"/>
              </a:lnSpc>
            </a:pPr>
            <a:r>
              <a:rPr lang="en-CA" sz="1300" dirty="0">
                <a:hlinkClick r:id="rId14"/>
              </a:rPr>
              <a:t>https://www.sd35.bc.ca/students-parents/communicating-student-learning-report-cards/</a:t>
            </a:r>
            <a:endParaRPr lang="en-CA" sz="1300" dirty="0"/>
          </a:p>
          <a:p>
            <a:pPr>
              <a:lnSpc>
                <a:spcPct val="90000"/>
              </a:lnSpc>
            </a:pPr>
            <a:endParaRPr lang="en-CA" sz="1300" dirty="0"/>
          </a:p>
        </p:txBody>
      </p:sp>
      <p:pic>
        <p:nvPicPr>
          <p:cNvPr id="5" name="Audio 4">
            <a:hlinkClick r:id="" action="ppaction://media"/>
            <a:extLst>
              <a:ext uri="{FF2B5EF4-FFF2-40B4-BE49-F238E27FC236}">
                <a16:creationId xmlns:a16="http://schemas.microsoft.com/office/drawing/2014/main" id="{1CE81376-D698-4284-99E5-3017A1E3745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70344891"/>
      </p:ext>
    </p:extLst>
  </p:cSld>
  <p:clrMapOvr>
    <a:masterClrMapping/>
  </p:clrMapOvr>
  <mc:AlternateContent xmlns:mc="http://schemas.openxmlformats.org/markup-compatibility/2006" xmlns:p14="http://schemas.microsoft.com/office/powerpoint/2010/main">
    <mc:Choice Requires="p14">
      <p:transition spd="slow" p14:dur="2000" advTm="7258"/>
    </mc:Choice>
    <mc:Fallback xmlns="">
      <p:transition spd="slow" advTm="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FCCC-4E5E-40EF-9025-2A19C84AF5E6}"/>
              </a:ext>
            </a:extLst>
          </p:cNvPr>
          <p:cNvSpPr>
            <a:spLocks noGrp="1"/>
          </p:cNvSpPr>
          <p:nvPr>
            <p:ph type="title"/>
          </p:nvPr>
        </p:nvSpPr>
        <p:spPr/>
        <p:txBody>
          <a:bodyPr anchor="ctr">
            <a:normAutofit/>
          </a:bodyPr>
          <a:lstStyle/>
          <a:p>
            <a:pPr algn="ctr"/>
            <a:r>
              <a:rPr lang="en-CA" sz="4000" dirty="0"/>
              <a:t>Questions</a:t>
            </a:r>
          </a:p>
        </p:txBody>
      </p:sp>
      <p:pic>
        <p:nvPicPr>
          <p:cNvPr id="1026" name="Picture 2" descr="Questions To Ask For Success | IT Support Georgetown, TX">
            <a:extLst>
              <a:ext uri="{FF2B5EF4-FFF2-40B4-BE49-F238E27FC236}">
                <a16:creationId xmlns:a16="http://schemas.microsoft.com/office/drawing/2014/main" id="{675E5B35-B163-4183-B025-5CA8D002D56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02073" y="1836295"/>
            <a:ext cx="7343324" cy="427111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EF43E66-F272-426B-AD3D-5BCD55AA9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967180798"/>
      </p:ext>
    </p:extLst>
  </p:cSld>
  <p:clrMapOvr>
    <a:masterClrMapping/>
  </p:clrMapOvr>
  <mc:AlternateContent xmlns:mc="http://schemas.openxmlformats.org/markup-compatibility/2006" xmlns:p14="http://schemas.microsoft.com/office/powerpoint/2010/main">
    <mc:Choice Requires="p14">
      <p:transition spd="slow" p14:dur="2000" advTm="31102"/>
    </mc:Choice>
    <mc:Fallback xmlns="">
      <p:transition spd="slow" advTm="3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A5AB-2449-4AEA-BEF7-18692F756585}"/>
              </a:ext>
            </a:extLst>
          </p:cNvPr>
          <p:cNvSpPr>
            <a:spLocks noGrp="1"/>
          </p:cNvSpPr>
          <p:nvPr>
            <p:ph type="title"/>
          </p:nvPr>
        </p:nvSpPr>
        <p:spPr>
          <a:xfrm>
            <a:off x="4056463" y="609600"/>
            <a:ext cx="5217538" cy="1320800"/>
          </a:xfrm>
        </p:spPr>
        <p:txBody>
          <a:bodyPr>
            <a:normAutofit/>
          </a:bodyPr>
          <a:lstStyle/>
          <a:p>
            <a:r>
              <a:rPr lang="en-CA" dirty="0"/>
              <a:t>Land Acknowledgement</a:t>
            </a:r>
          </a:p>
        </p:txBody>
      </p:sp>
      <p:pic>
        <p:nvPicPr>
          <p:cNvPr id="2052" name="Picture 4" descr="See the source image">
            <a:extLst>
              <a:ext uri="{FF2B5EF4-FFF2-40B4-BE49-F238E27FC236}">
                <a16:creationId xmlns:a16="http://schemas.microsoft.com/office/drawing/2014/main" id="{1F178932-1C44-4B2E-8C68-26E13BB2CB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0" r="10319" b="9"/>
          <a:stretch/>
        </p:blipFill>
        <p:spPr bwMode="auto">
          <a:xfrm>
            <a:off x="677334" y="609600"/>
            <a:ext cx="3144597" cy="3127248"/>
          </a:xfrm>
          <a:prstGeom prst="rect">
            <a:avLst/>
          </a:prstGeom>
          <a:noFill/>
          <a:extLst>
            <a:ext uri="{909E8E84-426E-40DD-AFC4-6F175D3DCCD1}">
              <a14:hiddenFill xmlns:a14="http://schemas.microsoft.com/office/drawing/2010/main">
                <a:solidFill>
                  <a:srgbClr val="FFFFFF"/>
                </a:solidFill>
              </a14:hiddenFill>
            </a:ext>
          </a:extLst>
        </p:spPr>
      </p:pic>
      <p:sp>
        <p:nvSpPr>
          <p:cNvPr id="2055" name="Isosceles Triangle 8">
            <a:extLst>
              <a:ext uri="{FF2B5EF4-FFF2-40B4-BE49-F238E27FC236}">
                <a16:creationId xmlns:a16="http://schemas.microsoft.com/office/drawing/2014/main" id="{9EFDE67A-7F53-4ECF-A4D8-C9FF12199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B1762E6-BC02-4095-A86D-AFA6093D678D}"/>
              </a:ext>
            </a:extLst>
          </p:cNvPr>
          <p:cNvSpPr>
            <a:spLocks noGrp="1"/>
          </p:cNvSpPr>
          <p:nvPr>
            <p:ph idx="1"/>
          </p:nvPr>
        </p:nvSpPr>
        <p:spPr>
          <a:xfrm>
            <a:off x="4062394" y="2160589"/>
            <a:ext cx="6356224" cy="3880773"/>
          </a:xfrm>
        </p:spPr>
        <p:txBody>
          <a:bodyPr>
            <a:normAutofit/>
          </a:bodyPr>
          <a:lstStyle/>
          <a:p>
            <a:pPr marL="0" indent="0">
              <a:buNone/>
            </a:pPr>
            <a:r>
              <a:rPr lang="en-CA" sz="2400" dirty="0">
                <a:solidFill>
                  <a:schemeClr val="tx1">
                    <a:lumMod val="95000"/>
                    <a:lumOff val="5000"/>
                  </a:schemeClr>
                </a:solidFill>
              </a:rPr>
              <a:t>With gratitude and respect, we would like to acknowledge that we work, learn, and study in the Quesnel region, on the traditional, ancestral, and unceded territory of the Dakehl people (Lhatko Dene, Nazko, Lhoosk’uz Dene First Nations), and the Tsilhot’in People (?Esdilagh First Nation). </a:t>
            </a:r>
          </a:p>
        </p:txBody>
      </p:sp>
      <p:sp>
        <p:nvSpPr>
          <p:cNvPr id="2058" name="Rectangle 74">
            <a:extLst>
              <a:ext uri="{FF2B5EF4-FFF2-40B4-BE49-F238E27FC236}">
                <a16:creationId xmlns:a16="http://schemas.microsoft.com/office/drawing/2014/main" id="{00E0BC10-7F9B-4871-A78D-77F5EEF19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See the source image">
            <a:extLst>
              <a:ext uri="{FF2B5EF4-FFF2-40B4-BE49-F238E27FC236}">
                <a16:creationId xmlns:a16="http://schemas.microsoft.com/office/drawing/2014/main" id="{285A8495-5792-47A1-B8E0-5EC6F9AE9E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06" r="3" b="3"/>
          <a:stretch/>
        </p:blipFill>
        <p:spPr bwMode="auto">
          <a:xfrm>
            <a:off x="677334" y="3965447"/>
            <a:ext cx="3144597" cy="207624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821ACF40-CB97-4282-81C2-420E9A16BA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5711763"/>
      </p:ext>
    </p:extLst>
  </p:cSld>
  <p:clrMapOvr>
    <a:masterClrMapping/>
  </p:clrMapOvr>
  <mc:AlternateContent xmlns:mc="http://schemas.openxmlformats.org/markup-compatibility/2006" xmlns:p14="http://schemas.microsoft.com/office/powerpoint/2010/main">
    <mc:Choice Requires="p14">
      <p:transition spd="slow" p14:dur="2000" advTm="33469"/>
    </mc:Choice>
    <mc:Fallback xmlns="">
      <p:transition spd="slow" advTm="3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9D64-791A-4546-9B58-324C5B6F65B9}"/>
              </a:ext>
            </a:extLst>
          </p:cNvPr>
          <p:cNvSpPr>
            <a:spLocks noGrp="1"/>
          </p:cNvSpPr>
          <p:nvPr>
            <p:ph type="title"/>
          </p:nvPr>
        </p:nvSpPr>
        <p:spPr>
          <a:xfrm>
            <a:off x="677334" y="119779"/>
            <a:ext cx="8596668" cy="1320800"/>
          </a:xfrm>
        </p:spPr>
        <p:txBody>
          <a:bodyPr/>
          <a:lstStyle/>
          <a:p>
            <a:r>
              <a:rPr lang="en-CA" dirty="0"/>
              <a:t>What is the New Policy?  </a:t>
            </a:r>
          </a:p>
        </p:txBody>
      </p:sp>
      <p:pic>
        <p:nvPicPr>
          <p:cNvPr id="3074" name="Picture 2" descr="B.C. Proficiency Scale Conversion Chart – PRDTU">
            <a:extLst>
              <a:ext uri="{FF2B5EF4-FFF2-40B4-BE49-F238E27FC236}">
                <a16:creationId xmlns:a16="http://schemas.microsoft.com/office/drawing/2014/main" id="{23027504-CBE9-4511-A0B6-7602105F1DD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98316" y="4876961"/>
            <a:ext cx="5551188" cy="19810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08F5E3-A5DE-41A6-B70B-422248B4A8C7}"/>
              </a:ext>
            </a:extLst>
          </p:cNvPr>
          <p:cNvSpPr txBox="1"/>
          <p:nvPr/>
        </p:nvSpPr>
        <p:spPr>
          <a:xfrm>
            <a:off x="677334" y="780179"/>
            <a:ext cx="8411248" cy="4154984"/>
          </a:xfrm>
          <a:prstGeom prst="rect">
            <a:avLst/>
          </a:prstGeom>
          <a:noFill/>
        </p:spPr>
        <p:txBody>
          <a:bodyPr wrap="square" rtlCol="0">
            <a:spAutoFit/>
          </a:bodyPr>
          <a:lstStyle/>
          <a:p>
            <a:pPr marL="285750" indent="-285750">
              <a:buFont typeface="Arial" panose="020B0604020202020204" pitchFamily="34" charset="0"/>
              <a:buChar char="•"/>
            </a:pPr>
            <a:r>
              <a:rPr lang="en-CA" sz="2400" dirty="0"/>
              <a:t>The brand-new K-12 BC Reporting Policy will make its first appearance on July 1, 2022 with the goal of supporting all learners and enhancing inclusion, student self-assessment measures, and goal-setting which will ultimately help students, parents, and caregivers become aware of student progress.</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The policy gives an explanation of the requirements for reporting on student growth and learning which consists of clear descriptive feedback and the application of the </a:t>
            </a:r>
            <a:r>
              <a:rPr lang="en-CA" sz="2400" b="1" dirty="0"/>
              <a:t>Provincial Proficiency Scale.</a:t>
            </a:r>
            <a:endParaRPr lang="en-CA" sz="2400" dirty="0"/>
          </a:p>
        </p:txBody>
      </p:sp>
      <p:pic>
        <p:nvPicPr>
          <p:cNvPr id="3" name="Recorded Sound">
            <a:hlinkClick r:id="" action="ppaction://media"/>
            <a:extLst>
              <a:ext uri="{FF2B5EF4-FFF2-40B4-BE49-F238E27FC236}">
                <a16:creationId xmlns:a16="http://schemas.microsoft.com/office/drawing/2014/main" id="{84D370B1-D229-4D5E-85ED-ECB198457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9883737"/>
      </p:ext>
    </p:extLst>
  </p:cSld>
  <p:clrMapOvr>
    <a:masterClrMapping/>
  </p:clrMapOvr>
  <mc:AlternateContent xmlns:mc="http://schemas.openxmlformats.org/markup-compatibility/2006" xmlns:p14="http://schemas.microsoft.com/office/powerpoint/2010/main">
    <mc:Choice Requires="p14">
      <p:transition spd="slow" p14:dur="2000" advTm="130854"/>
    </mc:Choice>
    <mc:Fallback xmlns="">
      <p:transition spd="slow" advTm="13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CDC-22BB-4A75-BB25-CD007C888B32}"/>
              </a:ext>
            </a:extLst>
          </p:cNvPr>
          <p:cNvSpPr>
            <a:spLocks noGrp="1"/>
          </p:cNvSpPr>
          <p:nvPr>
            <p:ph type="title"/>
          </p:nvPr>
        </p:nvSpPr>
        <p:spPr>
          <a:xfrm>
            <a:off x="538789" y="155907"/>
            <a:ext cx="8596668" cy="1320800"/>
          </a:xfrm>
        </p:spPr>
        <p:txBody>
          <a:bodyPr anchor="t">
            <a:normAutofit/>
          </a:bodyPr>
          <a:lstStyle/>
          <a:p>
            <a:r>
              <a:rPr lang="en-CA" dirty="0"/>
              <a:t>Definitions Integrated into the New Policy and Ties to the BC Curriculum</a:t>
            </a:r>
          </a:p>
        </p:txBody>
      </p:sp>
      <p:sp>
        <p:nvSpPr>
          <p:cNvPr id="3" name="Content Placeholder 2">
            <a:extLst>
              <a:ext uri="{FF2B5EF4-FFF2-40B4-BE49-F238E27FC236}">
                <a16:creationId xmlns:a16="http://schemas.microsoft.com/office/drawing/2014/main" id="{89CB19C0-A2C2-4003-BA81-866EA75F90F1}"/>
              </a:ext>
            </a:extLst>
          </p:cNvPr>
          <p:cNvSpPr>
            <a:spLocks noGrp="1"/>
          </p:cNvSpPr>
          <p:nvPr>
            <p:ph idx="1"/>
          </p:nvPr>
        </p:nvSpPr>
        <p:spPr>
          <a:xfrm>
            <a:off x="3821931" y="2133600"/>
            <a:ext cx="8134541" cy="4613564"/>
          </a:xfrm>
        </p:spPr>
        <p:txBody>
          <a:bodyPr>
            <a:noAutofit/>
          </a:bodyPr>
          <a:lstStyle/>
          <a:p>
            <a:pPr>
              <a:lnSpc>
                <a:spcPct val="90000"/>
              </a:lnSpc>
            </a:pPr>
            <a:r>
              <a:rPr lang="en-CA" b="1" dirty="0">
                <a:solidFill>
                  <a:schemeClr val="tx1">
                    <a:lumMod val="95000"/>
                    <a:lumOff val="5000"/>
                  </a:schemeClr>
                </a:solidFill>
              </a:rPr>
              <a:t>Core Competencies – Communication, Thinking, and Personal and Social are necessary proficiencies to help students in the present and future in becoming lifelong learners.</a:t>
            </a:r>
          </a:p>
          <a:p>
            <a:pPr>
              <a:lnSpc>
                <a:spcPct val="90000"/>
              </a:lnSpc>
            </a:pPr>
            <a:r>
              <a:rPr lang="en-CA" b="1" dirty="0">
                <a:solidFill>
                  <a:schemeClr val="tx1">
                    <a:lumMod val="95000"/>
                    <a:lumOff val="5000"/>
                  </a:schemeClr>
                </a:solidFill>
              </a:rPr>
              <a:t>Descriptive Feedback – Quality written comments that are in clear language that will be available on a continuous basis for parents/caregivers to visualize the students’ performance and progress based on the Learning Standards.</a:t>
            </a:r>
          </a:p>
          <a:p>
            <a:pPr>
              <a:lnSpc>
                <a:spcPct val="90000"/>
              </a:lnSpc>
            </a:pPr>
            <a:r>
              <a:rPr lang="en-CA" b="1" dirty="0">
                <a:solidFill>
                  <a:schemeClr val="tx1">
                    <a:lumMod val="95000"/>
                    <a:lumOff val="5000"/>
                  </a:schemeClr>
                </a:solidFill>
              </a:rPr>
              <a:t>Learning Updates – Based on the Learning Standards of the BC Curriculum, parents/caregivers will be provided with regular updates about the student and their progress to ensure that guardians are conversant about the learning journey.</a:t>
            </a:r>
          </a:p>
          <a:p>
            <a:pPr>
              <a:lnSpc>
                <a:spcPct val="90000"/>
              </a:lnSpc>
            </a:pPr>
            <a:r>
              <a:rPr lang="en-CA" b="1" dirty="0">
                <a:solidFill>
                  <a:schemeClr val="tx1">
                    <a:lumMod val="95000"/>
                    <a:lumOff val="5000"/>
                  </a:schemeClr>
                </a:solidFill>
              </a:rPr>
              <a:t>Learning Standards – The skills, strategies, and operations that students develop over a time period including the content Learning Standards which consist of the appropriate grade level topics, as displayed in the BC Curriculum.</a:t>
            </a:r>
          </a:p>
        </p:txBody>
      </p:sp>
      <p:pic>
        <p:nvPicPr>
          <p:cNvPr id="5122" name="Picture 2" descr="See the source image">
            <a:extLst>
              <a:ext uri="{FF2B5EF4-FFF2-40B4-BE49-F238E27FC236}">
                <a16:creationId xmlns:a16="http://schemas.microsoft.com/office/drawing/2014/main" id="{8E7CDC59-062D-4CE0-AB47-BE96153F00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02" r="-3" b="216"/>
          <a:stretch/>
        </p:blipFill>
        <p:spPr bwMode="auto">
          <a:xfrm>
            <a:off x="235528" y="1476707"/>
            <a:ext cx="3586403" cy="522538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2F2B13D5-0933-4B61-B092-235B421581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26098060"/>
      </p:ext>
    </p:extLst>
  </p:cSld>
  <p:clrMapOvr>
    <a:masterClrMapping/>
  </p:clrMapOvr>
  <mc:AlternateContent xmlns:mc="http://schemas.openxmlformats.org/markup-compatibility/2006" xmlns:p14="http://schemas.microsoft.com/office/powerpoint/2010/main">
    <mc:Choice Requires="p14">
      <p:transition spd="slow" p14:dur="2000" advTm="39257"/>
    </mc:Choice>
    <mc:Fallback xmlns="">
      <p:transition spd="slow" advTm="39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B1DB-4FF3-4CFC-AF9D-5105EB8CEA82}"/>
              </a:ext>
            </a:extLst>
          </p:cNvPr>
          <p:cNvSpPr>
            <a:spLocks noGrp="1"/>
          </p:cNvSpPr>
          <p:nvPr>
            <p:ph type="title"/>
          </p:nvPr>
        </p:nvSpPr>
        <p:spPr>
          <a:xfrm>
            <a:off x="677334" y="609600"/>
            <a:ext cx="8596668" cy="1320800"/>
          </a:xfrm>
        </p:spPr>
        <p:txBody>
          <a:bodyPr anchor="t">
            <a:normAutofit/>
          </a:bodyPr>
          <a:lstStyle/>
          <a:p>
            <a:r>
              <a:rPr lang="en-CA" sz="3300" dirty="0"/>
              <a:t>Definitions Integrated into the New Policy and Ties to the BC Curriculum Continued… </a:t>
            </a:r>
          </a:p>
        </p:txBody>
      </p:sp>
      <p:sp>
        <p:nvSpPr>
          <p:cNvPr id="3" name="Content Placeholder 2">
            <a:extLst>
              <a:ext uri="{FF2B5EF4-FFF2-40B4-BE49-F238E27FC236}">
                <a16:creationId xmlns:a16="http://schemas.microsoft.com/office/drawing/2014/main" id="{857C7825-DAE3-49C6-9383-EB150C4BB5E5}"/>
              </a:ext>
            </a:extLst>
          </p:cNvPr>
          <p:cNvSpPr>
            <a:spLocks noGrp="1"/>
          </p:cNvSpPr>
          <p:nvPr>
            <p:ph idx="1"/>
          </p:nvPr>
        </p:nvSpPr>
        <p:spPr>
          <a:xfrm>
            <a:off x="4063160" y="2160589"/>
            <a:ext cx="5207839" cy="3880773"/>
          </a:xfrm>
        </p:spPr>
        <p:txBody>
          <a:bodyPr>
            <a:normAutofit/>
          </a:bodyPr>
          <a:lstStyle/>
          <a:p>
            <a:pPr>
              <a:lnSpc>
                <a:spcPct val="90000"/>
              </a:lnSpc>
            </a:pPr>
            <a:r>
              <a:rPr lang="en-CA" sz="1400" b="1" dirty="0">
                <a:solidFill>
                  <a:schemeClr val="tx1">
                    <a:lumMod val="95000"/>
                    <a:lumOff val="5000"/>
                  </a:schemeClr>
                </a:solidFill>
              </a:rPr>
              <a:t>Provincial Proficiency Scale – The four classifications of student performance including Emerging, Developing, Proficient, and Extending.</a:t>
            </a:r>
          </a:p>
          <a:p>
            <a:pPr>
              <a:lnSpc>
                <a:spcPct val="90000"/>
              </a:lnSpc>
            </a:pPr>
            <a:r>
              <a:rPr lang="en-CA" sz="1400" b="1" dirty="0">
                <a:solidFill>
                  <a:schemeClr val="tx1">
                    <a:lumMod val="95000"/>
                    <a:lumOff val="5000"/>
                  </a:schemeClr>
                </a:solidFill>
              </a:rPr>
              <a:t>Student Goal Setting – Students will make effective plans for their learning and growth over the present school year by setting inspiring goals. This will eventually lead them to think about future career opportunities, and plans for college and university which effectively connects to the Core Competencies of the BC Curriculum. </a:t>
            </a:r>
          </a:p>
          <a:p>
            <a:pPr>
              <a:lnSpc>
                <a:spcPct val="90000"/>
              </a:lnSpc>
            </a:pPr>
            <a:r>
              <a:rPr lang="en-CA" sz="1400" b="1" dirty="0">
                <a:solidFill>
                  <a:schemeClr val="tx1">
                    <a:lumMod val="95000"/>
                    <a:lumOff val="5000"/>
                  </a:schemeClr>
                </a:solidFill>
              </a:rPr>
              <a:t>Student Self Assessment – Students will reflect on their process of growth and learning to expand the Core Competencies for themselves as lifelong learners. </a:t>
            </a:r>
          </a:p>
          <a:p>
            <a:pPr>
              <a:lnSpc>
                <a:spcPct val="90000"/>
              </a:lnSpc>
            </a:pPr>
            <a:r>
              <a:rPr lang="en-CA" sz="1400" b="1" dirty="0">
                <a:solidFill>
                  <a:schemeClr val="tx1">
                    <a:lumMod val="95000"/>
                    <a:lumOff val="5000"/>
                  </a:schemeClr>
                </a:solidFill>
              </a:rPr>
              <a:t>Summary of Learning – A summative, quality written report given to guardians that will effectively narrate the students’ individual progress at the conclusion of the school year.</a:t>
            </a:r>
          </a:p>
          <a:p>
            <a:pPr>
              <a:lnSpc>
                <a:spcPct val="90000"/>
              </a:lnSpc>
            </a:pPr>
            <a:endParaRPr lang="en-CA" sz="1400" dirty="0"/>
          </a:p>
        </p:txBody>
      </p:sp>
      <p:pic>
        <p:nvPicPr>
          <p:cNvPr id="6146" name="Picture 2" descr="See the source image">
            <a:extLst>
              <a:ext uri="{FF2B5EF4-FFF2-40B4-BE49-F238E27FC236}">
                <a16:creationId xmlns:a16="http://schemas.microsoft.com/office/drawing/2014/main" id="{5A7103A8-7637-4156-BE8F-3C4988BF6C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95" r="3" b="1155"/>
          <a:stretch/>
        </p:blipFill>
        <p:spPr bwMode="auto">
          <a:xfrm>
            <a:off x="457200" y="1801091"/>
            <a:ext cx="3505200" cy="476596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3DD3D1E0-32AD-46B5-995D-4DE1C27FA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519643910"/>
      </p:ext>
    </p:extLst>
  </p:cSld>
  <p:clrMapOvr>
    <a:masterClrMapping/>
  </p:clrMapOvr>
  <mc:AlternateContent xmlns:mc="http://schemas.openxmlformats.org/markup-compatibility/2006" xmlns:p14="http://schemas.microsoft.com/office/powerpoint/2010/main">
    <mc:Choice Requires="p14">
      <p:transition spd="slow" p14:dur="2000" advTm="39018"/>
    </mc:Choice>
    <mc:Fallback xmlns="">
      <p:transition spd="slow" advTm="3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F25493-D656-4E63-A331-F9D3063CA440}"/>
              </a:ext>
            </a:extLst>
          </p:cNvPr>
          <p:cNvSpPr>
            <a:spLocks noGrp="1"/>
          </p:cNvSpPr>
          <p:nvPr>
            <p:ph type="title"/>
          </p:nvPr>
        </p:nvSpPr>
        <p:spPr>
          <a:xfrm>
            <a:off x="6559101" y="1115657"/>
            <a:ext cx="5271427" cy="1813810"/>
          </a:xfrm>
        </p:spPr>
        <p:txBody>
          <a:bodyPr vert="horz" lIns="91440" tIns="45720" rIns="91440" bIns="45720" rtlCol="0" anchor="ctr">
            <a:normAutofit/>
          </a:bodyPr>
          <a:lstStyle/>
          <a:p>
            <a:pPr algn="ctr">
              <a:lnSpc>
                <a:spcPct val="90000"/>
              </a:lnSpc>
            </a:pPr>
            <a:r>
              <a:rPr lang="en-US" dirty="0">
                <a:solidFill>
                  <a:srgbClr val="FFFFFF"/>
                </a:solidFill>
              </a:rPr>
              <a:t>Summary of Learning:     When, What &amp; How</a:t>
            </a:r>
            <a:br>
              <a:rPr lang="en-US" dirty="0">
                <a:solidFill>
                  <a:srgbClr val="FFFFFF"/>
                </a:solidFill>
              </a:rPr>
            </a:br>
            <a:endParaRPr lang="en-US" dirty="0">
              <a:solidFill>
                <a:srgbClr val="FFFFFF"/>
              </a:solidFill>
            </a:endParaRPr>
          </a:p>
        </p:txBody>
      </p:sp>
      <p:pic>
        <p:nvPicPr>
          <p:cNvPr id="2050" name="Picture 2">
            <a:extLst>
              <a:ext uri="{FF2B5EF4-FFF2-40B4-BE49-F238E27FC236}">
                <a16:creationId xmlns:a16="http://schemas.microsoft.com/office/drawing/2014/main" id="{763F1D2C-5B70-43AD-9C00-CBB37637141D}"/>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2615" t="31038" r="24664" b="14091"/>
          <a:stretch/>
        </p:blipFill>
        <p:spPr bwMode="auto">
          <a:xfrm>
            <a:off x="706921" y="2022562"/>
            <a:ext cx="5690349" cy="3701502"/>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A350CF-8E38-4D0E-9CBF-E7A159523009}"/>
              </a:ext>
            </a:extLst>
          </p:cNvPr>
          <p:cNvSpPr txBox="1"/>
          <p:nvPr/>
        </p:nvSpPr>
        <p:spPr>
          <a:xfrm>
            <a:off x="7252060" y="2723179"/>
            <a:ext cx="4416637" cy="1696421"/>
          </a:xfrm>
          <a:prstGeom prst="rect">
            <a:avLst/>
          </a:prstGeom>
          <a:ln w="28575">
            <a:solidFill>
              <a:schemeClr val="accent2">
                <a:lumMod val="75000"/>
              </a:schemeClr>
            </a:solidFill>
          </a:ln>
        </p:spPr>
        <p:txBody>
          <a:bodyPr vert="horz" lIns="91440" tIns="45720" rIns="91440" bIns="45720" rtlCol="0" anchor="t">
            <a:normAutofit/>
          </a:bodyPr>
          <a:lstStyle/>
          <a:p>
            <a:pPr marL="285750" indent="-285750" algn="just">
              <a:spcBef>
                <a:spcPts val="1000"/>
              </a:spcBef>
              <a:buClr>
                <a:schemeClr val="accent1">
                  <a:lumMod val="50000"/>
                </a:schemeClr>
              </a:buClr>
              <a:buSzPct val="80000"/>
              <a:buFont typeface="Wingdings 3" charset="2"/>
              <a:buChar char=""/>
            </a:pPr>
            <a:r>
              <a:rPr lang="en-US" dirty="0">
                <a:solidFill>
                  <a:srgbClr val="FFFFFF"/>
                </a:solidFill>
              </a:rPr>
              <a:t>Very specific guidelines and timelines in new reporting policy</a:t>
            </a:r>
          </a:p>
          <a:p>
            <a:pPr marL="285750" indent="-285750" algn="just">
              <a:spcBef>
                <a:spcPts val="1000"/>
              </a:spcBef>
              <a:buClr>
                <a:schemeClr val="accent1">
                  <a:lumMod val="50000"/>
                </a:schemeClr>
              </a:buClr>
              <a:buSzPct val="80000"/>
              <a:buFont typeface="Wingdings 3" charset="2"/>
              <a:buChar char=""/>
            </a:pPr>
            <a:r>
              <a:rPr lang="en-US" dirty="0">
                <a:solidFill>
                  <a:srgbClr val="FFFFFF"/>
                </a:solidFill>
              </a:rPr>
              <a:t>Student’s role in new policy</a:t>
            </a:r>
          </a:p>
          <a:p>
            <a:pPr marL="285750" indent="-285750" algn="just">
              <a:lnSpc>
                <a:spcPct val="150000"/>
              </a:lnSpc>
              <a:spcBef>
                <a:spcPts val="1000"/>
              </a:spcBef>
              <a:buClr>
                <a:schemeClr val="accent1">
                  <a:lumMod val="50000"/>
                </a:schemeClr>
              </a:buClr>
              <a:buSzPct val="80000"/>
              <a:buFont typeface="Wingdings 3" charset="2"/>
              <a:buChar char=""/>
            </a:pPr>
            <a:r>
              <a:rPr lang="en-US" dirty="0">
                <a:solidFill>
                  <a:srgbClr val="FFFFFF"/>
                </a:solidFill>
              </a:rPr>
              <a:t>Expansive amount information</a:t>
            </a:r>
          </a:p>
          <a:p>
            <a:pPr marL="285750" indent="-285750" algn="just">
              <a:spcBef>
                <a:spcPts val="1000"/>
              </a:spcBef>
              <a:buClr>
                <a:schemeClr val="accent1"/>
              </a:buClr>
              <a:buSzPct val="80000"/>
              <a:buFont typeface="Wingdings 3" charset="2"/>
              <a:buChar char=""/>
            </a:pPr>
            <a:endParaRPr lang="en-US" dirty="0">
              <a:solidFill>
                <a:srgbClr val="FFFFFF"/>
              </a:solidFill>
            </a:endParaRPr>
          </a:p>
          <a:p>
            <a:pPr marL="285750" indent="-285750" algn="just">
              <a:spcBef>
                <a:spcPts val="1000"/>
              </a:spcBef>
              <a:buClr>
                <a:schemeClr val="accent1"/>
              </a:buClr>
              <a:buSzPct val="80000"/>
              <a:buFont typeface="Wingdings 3" charset="2"/>
              <a:buChar char=""/>
            </a:pPr>
            <a:endParaRPr lang="en-US" dirty="0">
              <a:solidFill>
                <a:srgbClr val="FFFFFF"/>
              </a:solidFill>
            </a:endParaRPr>
          </a:p>
        </p:txBody>
      </p:sp>
      <p:pic>
        <p:nvPicPr>
          <p:cNvPr id="4" name="Audio 3">
            <a:hlinkClick r:id="" action="ppaction://media"/>
            <a:extLst>
              <a:ext uri="{FF2B5EF4-FFF2-40B4-BE49-F238E27FC236}">
                <a16:creationId xmlns:a16="http://schemas.microsoft.com/office/drawing/2014/main" id="{91999C1C-00AE-4FF8-AD81-59C1E78D8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54306796"/>
      </p:ext>
    </p:extLst>
  </p:cSld>
  <p:clrMapOvr>
    <a:masterClrMapping/>
  </p:clrMapOvr>
  <mc:AlternateContent xmlns:mc="http://schemas.openxmlformats.org/markup-compatibility/2006" xmlns:p14="http://schemas.microsoft.com/office/powerpoint/2010/main">
    <mc:Choice Requires="p14">
      <p:transition spd="slow" p14:dur="2000" advTm="40187"/>
    </mc:Choice>
    <mc:Fallback xmlns="">
      <p:transition spd="slow" advTm="4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913F-9F88-40BC-A61F-5BF273E7308D}"/>
              </a:ext>
            </a:extLst>
          </p:cNvPr>
          <p:cNvSpPr>
            <a:spLocks noGrp="1"/>
          </p:cNvSpPr>
          <p:nvPr>
            <p:ph type="title"/>
          </p:nvPr>
        </p:nvSpPr>
        <p:spPr>
          <a:xfrm>
            <a:off x="677334" y="609600"/>
            <a:ext cx="8596668" cy="1320800"/>
          </a:xfrm>
        </p:spPr>
        <p:txBody>
          <a:bodyPr anchor="t">
            <a:normAutofit/>
          </a:bodyPr>
          <a:lstStyle/>
          <a:p>
            <a:pPr>
              <a:lnSpc>
                <a:spcPct val="90000"/>
              </a:lnSpc>
            </a:pPr>
            <a:r>
              <a:rPr lang="en-CA" sz="2800" dirty="0"/>
              <a:t>Educ 421 – Assessment &amp; Motivation: How Assessment Practices are Conducive to Learning</a:t>
            </a:r>
          </a:p>
        </p:txBody>
      </p:sp>
      <p:pic>
        <p:nvPicPr>
          <p:cNvPr id="4098" name="Picture 2" descr="See the source image">
            <a:extLst>
              <a:ext uri="{FF2B5EF4-FFF2-40B4-BE49-F238E27FC236}">
                <a16:creationId xmlns:a16="http://schemas.microsoft.com/office/drawing/2014/main" id="{BECB902B-E7A9-4371-B8C9-200F874E126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364" y="1482436"/>
            <a:ext cx="3602181" cy="53755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B7905F-E2B8-4716-87DC-B4C1D8DE37DB}"/>
              </a:ext>
            </a:extLst>
          </p:cNvPr>
          <p:cNvSpPr>
            <a:spLocks noGrp="1"/>
          </p:cNvSpPr>
          <p:nvPr>
            <p:ph idx="1"/>
          </p:nvPr>
        </p:nvSpPr>
        <p:spPr>
          <a:xfrm>
            <a:off x="4063160" y="2160589"/>
            <a:ext cx="5207839" cy="3880773"/>
          </a:xfrm>
        </p:spPr>
        <p:txBody>
          <a:bodyPr>
            <a:normAutofit lnSpcReduction="10000"/>
          </a:bodyPr>
          <a:lstStyle/>
          <a:p>
            <a:pPr>
              <a:lnSpc>
                <a:spcPct val="90000"/>
              </a:lnSpc>
            </a:pPr>
            <a:r>
              <a:rPr lang="en-CA" sz="1600" dirty="0">
                <a:solidFill>
                  <a:schemeClr val="tx1">
                    <a:lumMod val="95000"/>
                    <a:lumOff val="5000"/>
                  </a:schemeClr>
                </a:solidFill>
              </a:rPr>
              <a:t>Assessment practices can enhance motivation while determining whether the student is effectively progressing with the given material and what he or she must work on in order to improve.</a:t>
            </a:r>
          </a:p>
          <a:p>
            <a:pPr>
              <a:lnSpc>
                <a:spcPct val="90000"/>
              </a:lnSpc>
            </a:pPr>
            <a:r>
              <a:rPr lang="en-CA" sz="1600" dirty="0">
                <a:solidFill>
                  <a:schemeClr val="tx1">
                    <a:lumMod val="95000"/>
                    <a:lumOff val="5000"/>
                  </a:schemeClr>
                </a:solidFill>
              </a:rPr>
              <a:t>According to Erkens, Schimmer and Vagle (2017), “In many cases, learning has been less about proficiency and more about earning points” (p. 14). With the new BC Reporting Policy Draft, the goal is to stay clear of this way of thinking. </a:t>
            </a:r>
          </a:p>
          <a:p>
            <a:pPr>
              <a:lnSpc>
                <a:spcPct val="90000"/>
              </a:lnSpc>
            </a:pPr>
            <a:r>
              <a:rPr lang="en-CA" sz="1600" dirty="0">
                <a:solidFill>
                  <a:schemeClr val="tx1">
                    <a:lumMod val="95000"/>
                    <a:lumOff val="5000"/>
                  </a:schemeClr>
                </a:solidFill>
              </a:rPr>
              <a:t>Erkens, Schimmer and Vagle (2017) state that “when the communication of the results clearly points to what comes next in the learning, students can then operate with a high degree of interdependence, hope, and efficacy as they strive to improve along the way” (p. 39). This quote can encapsulate the importance of descriptive feedback as outlined in the new BC Reporting Policy Draft for K-12 education. </a:t>
            </a:r>
          </a:p>
          <a:p>
            <a:pPr>
              <a:lnSpc>
                <a:spcPct val="90000"/>
              </a:lnSpc>
            </a:pPr>
            <a:endParaRPr lang="en-CA" sz="1500" dirty="0"/>
          </a:p>
        </p:txBody>
      </p:sp>
      <p:pic>
        <p:nvPicPr>
          <p:cNvPr id="4" name="Recorded Sound">
            <a:hlinkClick r:id="" action="ppaction://media"/>
            <a:extLst>
              <a:ext uri="{FF2B5EF4-FFF2-40B4-BE49-F238E27FC236}">
                <a16:creationId xmlns:a16="http://schemas.microsoft.com/office/drawing/2014/main" id="{45A582BF-05B0-4396-8F46-D7A127E312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3000" y="6041362"/>
            <a:ext cx="609600" cy="609600"/>
          </a:xfrm>
          <a:prstGeom prst="rect">
            <a:avLst/>
          </a:prstGeom>
        </p:spPr>
      </p:pic>
    </p:spTree>
    <p:extLst>
      <p:ext uri="{BB962C8B-B14F-4D97-AF65-F5344CB8AC3E}">
        <p14:creationId xmlns:p14="http://schemas.microsoft.com/office/powerpoint/2010/main" val="1120551199"/>
      </p:ext>
    </p:extLst>
  </p:cSld>
  <p:clrMapOvr>
    <a:masterClrMapping/>
  </p:clrMapOvr>
  <mc:AlternateContent xmlns:mc="http://schemas.openxmlformats.org/markup-compatibility/2006" xmlns:p14="http://schemas.microsoft.com/office/powerpoint/2010/main">
    <mc:Choice Requires="p14">
      <p:transition spd="slow" p14:dur="2000" advTm="162805"/>
    </mc:Choice>
    <mc:Fallback xmlns="">
      <p:transition spd="slow" advTm="16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5913-570B-404E-9A18-7BF6ABC3AA6F}"/>
              </a:ext>
            </a:extLst>
          </p:cNvPr>
          <p:cNvSpPr>
            <a:spLocks noGrp="1"/>
          </p:cNvSpPr>
          <p:nvPr>
            <p:ph type="title"/>
          </p:nvPr>
        </p:nvSpPr>
        <p:spPr>
          <a:xfrm>
            <a:off x="5536733" y="387927"/>
            <a:ext cx="4044829" cy="1898073"/>
          </a:xfrm>
        </p:spPr>
        <p:txBody>
          <a:bodyPr>
            <a:noAutofit/>
          </a:bodyPr>
          <a:lstStyle/>
          <a:p>
            <a:pPr>
              <a:lnSpc>
                <a:spcPct val="90000"/>
              </a:lnSpc>
            </a:pPr>
            <a:r>
              <a:rPr lang="en-CA" sz="2400" dirty="0"/>
              <a:t>Educ 421 – Assessment &amp; Motivation: Key Characteristics that Ground Student Investment  </a:t>
            </a:r>
          </a:p>
        </p:txBody>
      </p:sp>
      <p:sp>
        <p:nvSpPr>
          <p:cNvPr id="3" name="Content Placeholder 2">
            <a:extLst>
              <a:ext uri="{FF2B5EF4-FFF2-40B4-BE49-F238E27FC236}">
                <a16:creationId xmlns:a16="http://schemas.microsoft.com/office/drawing/2014/main" id="{082C3635-27C1-4E14-9F2D-6BAECEA95ACD}"/>
              </a:ext>
            </a:extLst>
          </p:cNvPr>
          <p:cNvSpPr>
            <a:spLocks noGrp="1"/>
          </p:cNvSpPr>
          <p:nvPr>
            <p:ph idx="1"/>
          </p:nvPr>
        </p:nvSpPr>
        <p:spPr>
          <a:xfrm>
            <a:off x="5029200" y="2285999"/>
            <a:ext cx="5575303" cy="4087091"/>
          </a:xfrm>
        </p:spPr>
        <p:txBody>
          <a:bodyPr>
            <a:noAutofit/>
          </a:bodyPr>
          <a:lstStyle/>
          <a:p>
            <a:pPr>
              <a:lnSpc>
                <a:spcPct val="90000"/>
              </a:lnSpc>
            </a:pPr>
            <a:r>
              <a:rPr lang="en-CA" sz="1600" dirty="0">
                <a:solidFill>
                  <a:schemeClr val="tx1">
                    <a:lumMod val="95000"/>
                    <a:lumOff val="5000"/>
                  </a:schemeClr>
                </a:solidFill>
              </a:rPr>
              <a:t>According to Erkens, Schimmer and Vagle (2017), “Students invest when they believe that they can do it, they know what to do next, and the work is meaningful and worth their time, making self-regulation an integral component of student investment” (p. 120). Self-regulation involves how to cope with big emotions and the ability to be adaptive. Children need to learn this before emerging into adulthood and they will invest in their learning when they recognize that making mistakes is acceptable and it is all part of the learning journey.</a:t>
            </a:r>
          </a:p>
          <a:p>
            <a:pPr>
              <a:lnSpc>
                <a:spcPct val="90000"/>
              </a:lnSpc>
            </a:pPr>
            <a:r>
              <a:rPr lang="en-CA" sz="1600" dirty="0">
                <a:solidFill>
                  <a:schemeClr val="tx1">
                    <a:lumMod val="95000"/>
                    <a:lumOff val="5000"/>
                  </a:schemeClr>
                </a:solidFill>
              </a:rPr>
              <a:t>Erkens, Schimmer and Vagle (2017) recognize that “positive interactions such as teacher to student and student to student can enhance a learner’s desire to invest” (p. 120). Safe and effective classroom climate and cultures will ground student investment through shared goal-setting and encouragement. </a:t>
            </a:r>
          </a:p>
        </p:txBody>
      </p:sp>
      <p:pic>
        <p:nvPicPr>
          <p:cNvPr id="7170" name="Picture 2" descr="See the source image">
            <a:extLst>
              <a:ext uri="{FF2B5EF4-FFF2-40B4-BE49-F238E27FC236}">
                <a16:creationId xmlns:a16="http://schemas.microsoft.com/office/drawing/2014/main" id="{67FC39B1-BAC8-4A6C-A386-68990966F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006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Recorded Sound">
            <a:hlinkClick r:id="" action="ppaction://media"/>
            <a:extLst>
              <a:ext uri="{FF2B5EF4-FFF2-40B4-BE49-F238E27FC236}">
                <a16:creationId xmlns:a16="http://schemas.microsoft.com/office/drawing/2014/main" id="{9E592447-A120-47CC-8611-3F638E2C7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800" y="6146800"/>
            <a:ext cx="609600" cy="609600"/>
          </a:xfrm>
          <a:prstGeom prst="rect">
            <a:avLst/>
          </a:prstGeom>
        </p:spPr>
      </p:pic>
    </p:spTree>
    <p:extLst>
      <p:ext uri="{BB962C8B-B14F-4D97-AF65-F5344CB8AC3E}">
        <p14:creationId xmlns:p14="http://schemas.microsoft.com/office/powerpoint/2010/main" val="46565080"/>
      </p:ext>
    </p:extLst>
  </p:cSld>
  <p:clrMapOvr>
    <a:masterClrMapping/>
  </p:clrMapOvr>
  <mc:AlternateContent xmlns:mc="http://schemas.openxmlformats.org/markup-compatibility/2006" xmlns:p14="http://schemas.microsoft.com/office/powerpoint/2010/main">
    <mc:Choice Requires="p14">
      <p:transition spd="slow" p14:dur="2000" advTm="168679"/>
    </mc:Choice>
    <mc:Fallback xmlns="">
      <p:transition spd="slow" advTm="16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764F-5AA9-403D-B55D-DA839848FF79}"/>
              </a:ext>
            </a:extLst>
          </p:cNvPr>
          <p:cNvSpPr>
            <a:spLocks noGrp="1"/>
          </p:cNvSpPr>
          <p:nvPr>
            <p:ph type="title"/>
          </p:nvPr>
        </p:nvSpPr>
        <p:spPr>
          <a:xfrm>
            <a:off x="4159225" y="609600"/>
            <a:ext cx="5114776" cy="1320800"/>
          </a:xfrm>
        </p:spPr>
        <p:txBody>
          <a:bodyPr>
            <a:normAutofit/>
          </a:bodyPr>
          <a:lstStyle/>
          <a:p>
            <a:pPr>
              <a:lnSpc>
                <a:spcPct val="90000"/>
              </a:lnSpc>
            </a:pPr>
            <a:r>
              <a:rPr lang="en-CA" sz="2500" dirty="0"/>
              <a:t>Practicum/Assessment/Reporting in a Kindergarten Classroom</a:t>
            </a:r>
          </a:p>
        </p:txBody>
      </p:sp>
      <p:pic>
        <p:nvPicPr>
          <p:cNvPr id="5" name="Picture 4" descr="A picture containing indoor, piece&#10;&#10;Description automatically generated">
            <a:extLst>
              <a:ext uri="{FF2B5EF4-FFF2-40B4-BE49-F238E27FC236}">
                <a16:creationId xmlns:a16="http://schemas.microsoft.com/office/drawing/2014/main" id="{09F13FC6-D847-49E7-9B22-BD27530C5CED}"/>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27011" r="2" b="38272"/>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3074" name="Picture 2" descr="See the source image">
            <a:extLst>
              <a:ext uri="{FF2B5EF4-FFF2-40B4-BE49-F238E27FC236}">
                <a16:creationId xmlns:a16="http://schemas.microsoft.com/office/drawing/2014/main" id="{735BAC55-44CA-4B5C-8A7F-1B3F9E76DB9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23930" r="-3" b="39689"/>
          <a:stretch/>
        </p:blipFill>
        <p:spPr bwMode="auto">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13116E0F-B04A-4ADE-AB8D-F8CEF5DBDC62}"/>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t="24305" r="-2" b="24458"/>
          <a:stretch/>
        </p:blipFill>
        <p:spPr bwMode="auto">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a:noFill/>
          <a:extLst>
            <a:ext uri="{909E8E84-426E-40DD-AFC4-6F175D3DCCD1}">
              <a14:hiddenFill xmlns:a14="http://schemas.microsoft.com/office/drawing/2010/main">
                <a:solidFill>
                  <a:srgbClr val="FFFFFF"/>
                </a:solidFill>
              </a14:hiddenFill>
            </a:ext>
          </a:extLst>
        </p:spPr>
      </p:pic>
      <p:sp>
        <p:nvSpPr>
          <p:cNvPr id="3080" name="Isosceles Triangle 30">
            <a:extLst>
              <a:ext uri="{FF2B5EF4-FFF2-40B4-BE49-F238E27FC236}">
                <a16:creationId xmlns:a16="http://schemas.microsoft.com/office/drawing/2014/main" id="{601DBFE7-59F3-41F8-BC4E-83FB0863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5" name="Straight Connector 74">
            <a:extLst>
              <a:ext uri="{FF2B5EF4-FFF2-40B4-BE49-F238E27FC236}">
                <a16:creationId xmlns:a16="http://schemas.microsoft.com/office/drawing/2014/main" id="{95AC3254-FB46-4BDF-B7F2-2D039653A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6280CF-E187-4C89-97A6-CE354B2775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Isosceles Triangle 30">
            <a:extLst>
              <a:ext uri="{FF2B5EF4-FFF2-40B4-BE49-F238E27FC236}">
                <a16:creationId xmlns:a16="http://schemas.microsoft.com/office/drawing/2014/main" id="{AB636136-2572-47F5-B45E-4AE6AD867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CD6437A-FB05-439D-BD3C-313D640CA7FA}"/>
              </a:ext>
            </a:extLst>
          </p:cNvPr>
          <p:cNvSpPr>
            <a:spLocks noGrp="1"/>
          </p:cNvSpPr>
          <p:nvPr>
            <p:ph idx="1"/>
          </p:nvPr>
        </p:nvSpPr>
        <p:spPr>
          <a:xfrm>
            <a:off x="4159225" y="2160589"/>
            <a:ext cx="5114776" cy="3880773"/>
          </a:xfrm>
        </p:spPr>
        <p:txBody>
          <a:bodyPr>
            <a:normAutofit fontScale="92500" lnSpcReduction="20000"/>
          </a:bodyPr>
          <a:lstStyle/>
          <a:p>
            <a:pPr>
              <a:lnSpc>
                <a:spcPct val="90000"/>
              </a:lnSpc>
            </a:pPr>
            <a:r>
              <a:rPr lang="en-CA" sz="1400" b="1" dirty="0">
                <a:solidFill>
                  <a:schemeClr val="tx1">
                    <a:lumMod val="95000"/>
                    <a:lumOff val="5000"/>
                  </a:schemeClr>
                </a:solidFill>
              </a:rPr>
              <a:t>Recognized that kindergarten is primarily about the progress of each individual student; rather than standardized assessments.</a:t>
            </a:r>
          </a:p>
          <a:p>
            <a:pPr>
              <a:lnSpc>
                <a:spcPct val="90000"/>
              </a:lnSpc>
            </a:pPr>
            <a:r>
              <a:rPr lang="en-CA" sz="1400" b="1" dirty="0">
                <a:solidFill>
                  <a:schemeClr val="tx1">
                    <a:lumMod val="95000"/>
                    <a:lumOff val="5000"/>
                  </a:schemeClr>
                </a:solidFill>
              </a:rPr>
              <a:t>It is highly important to make learning activities fun and simple for the students to demonstrate mastery and what areas they may need help in to improve.</a:t>
            </a:r>
          </a:p>
          <a:p>
            <a:pPr>
              <a:lnSpc>
                <a:spcPct val="90000"/>
              </a:lnSpc>
            </a:pPr>
            <a:r>
              <a:rPr lang="en-CA" sz="1400" b="1" dirty="0">
                <a:solidFill>
                  <a:schemeClr val="tx1">
                    <a:lumMod val="95000"/>
                    <a:lumOff val="5000"/>
                  </a:schemeClr>
                </a:solidFill>
              </a:rPr>
              <a:t>Kindergarten students cannot sit for too long and lessons must remain exciting and quick with a large amount of movement breaks in between. </a:t>
            </a:r>
          </a:p>
          <a:p>
            <a:pPr>
              <a:lnSpc>
                <a:spcPct val="90000"/>
              </a:lnSpc>
            </a:pPr>
            <a:r>
              <a:rPr lang="en-CA" sz="1400" b="1" dirty="0">
                <a:solidFill>
                  <a:schemeClr val="tx1">
                    <a:lumMod val="95000"/>
                    <a:lumOff val="5000"/>
                  </a:schemeClr>
                </a:solidFill>
              </a:rPr>
              <a:t>Some assessment practices used included ‘thumbs up/thumbs down’, asking questions to spark discussion, the think, pair and share strategy, and games such as sight word games with popsicle sticks.</a:t>
            </a:r>
          </a:p>
          <a:p>
            <a:pPr>
              <a:lnSpc>
                <a:spcPct val="90000"/>
              </a:lnSpc>
            </a:pPr>
            <a:r>
              <a:rPr lang="en-CA" sz="1400" b="1" dirty="0">
                <a:solidFill>
                  <a:schemeClr val="tx1">
                    <a:lumMod val="95000"/>
                    <a:lumOff val="5000"/>
                  </a:schemeClr>
                </a:solidFill>
              </a:rPr>
              <a:t>Had the opportunity of pulling individual students to the back of the classroom to work one-on-one to assess their letter and sound recognition which is used primarily for kindergarten report cards and progress reports on a three month basis.</a:t>
            </a:r>
          </a:p>
          <a:p>
            <a:pPr>
              <a:lnSpc>
                <a:spcPct val="90000"/>
              </a:lnSpc>
            </a:pPr>
            <a:r>
              <a:rPr lang="en-CA" sz="1400" b="1" dirty="0">
                <a:solidFill>
                  <a:schemeClr val="tx1">
                    <a:lumMod val="95000"/>
                    <a:lumOff val="5000"/>
                  </a:schemeClr>
                </a:solidFill>
              </a:rPr>
              <a:t>Classroom ‘Dojo’ App for digital reporting of daily activities and student progress provided as evidence for students and their parents/caregivers.</a:t>
            </a:r>
          </a:p>
          <a:p>
            <a:pPr>
              <a:lnSpc>
                <a:spcPct val="90000"/>
              </a:lnSpc>
            </a:pPr>
            <a:endParaRPr lang="en-CA" sz="1100" dirty="0"/>
          </a:p>
        </p:txBody>
      </p:sp>
      <p:pic>
        <p:nvPicPr>
          <p:cNvPr id="4" name="Recorded Sound">
            <a:hlinkClick r:id="" action="ppaction://media"/>
            <a:extLst>
              <a:ext uri="{FF2B5EF4-FFF2-40B4-BE49-F238E27FC236}">
                <a16:creationId xmlns:a16="http://schemas.microsoft.com/office/drawing/2014/main" id="{BB61712D-52DD-4F5E-ADAD-0474079241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90121836"/>
      </p:ext>
    </p:extLst>
  </p:cSld>
  <p:clrMapOvr>
    <a:masterClrMapping/>
  </p:clrMapOvr>
  <mc:AlternateContent xmlns:mc="http://schemas.openxmlformats.org/markup-compatibility/2006" xmlns:p14="http://schemas.microsoft.com/office/powerpoint/2010/main">
    <mc:Choice Requires="p14">
      <p:transition spd="slow" p14:dur="2000" advTm="239268"/>
    </mc:Choice>
    <mc:Fallback xmlns="">
      <p:transition spd="slow" advTm="23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3104</TotalTime>
  <Words>1350</Words>
  <Application>Microsoft Office PowerPoint</Application>
  <PresentationFormat>Widescreen</PresentationFormat>
  <Paragraphs>62</Paragraphs>
  <Slides>15</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Times New Roman</vt:lpstr>
      <vt:lpstr>Trebuchet MS</vt:lpstr>
      <vt:lpstr>Wingdings</vt:lpstr>
      <vt:lpstr>Wingdings 3</vt:lpstr>
      <vt:lpstr>Facet</vt:lpstr>
      <vt:lpstr>New K-12 Student Reporting Policy Draft</vt:lpstr>
      <vt:lpstr>Land Acknowledgement</vt:lpstr>
      <vt:lpstr>What is the New Policy?  </vt:lpstr>
      <vt:lpstr>Definitions Integrated into the New Policy and Ties to the BC Curriculum</vt:lpstr>
      <vt:lpstr>Definitions Integrated into the New Policy and Ties to the BC Curriculum Continued… </vt:lpstr>
      <vt:lpstr>Summary of Learning:     When, What &amp; How </vt:lpstr>
      <vt:lpstr>Educ 421 – Assessment &amp; Motivation: How Assessment Practices are Conducive to Learning</vt:lpstr>
      <vt:lpstr>Educ 421 – Assessment &amp; Motivation: Key Characteristics that Ground Student Investment  </vt:lpstr>
      <vt:lpstr>Practicum/Assessment/Reporting in a Kindergarten Classroom</vt:lpstr>
      <vt:lpstr>Practicum Assessment &amp; Reporting in a Grade 2/3 Classroom</vt:lpstr>
      <vt:lpstr>Communicating Students Learning: (Report Cards)</vt:lpstr>
      <vt:lpstr>Issues or Concerns with the new reporting system:</vt:lpstr>
      <vt:lpstr>Stay Tuned…</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Sumption</dc:creator>
  <cp:lastModifiedBy>Carly Lorntsen</cp:lastModifiedBy>
  <cp:revision>27</cp:revision>
  <dcterms:created xsi:type="dcterms:W3CDTF">2022-03-29T22:25:56Z</dcterms:created>
  <dcterms:modified xsi:type="dcterms:W3CDTF">2022-04-06T00:29:32Z</dcterms:modified>
</cp:coreProperties>
</file>